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67" r:id="rId4"/>
    <p:sldId id="269" r:id="rId5"/>
    <p:sldId id="266" r:id="rId6"/>
    <p:sldId id="268" r:id="rId7"/>
    <p:sldId id="259" r:id="rId8"/>
    <p:sldId id="261" r:id="rId9"/>
    <p:sldId id="260" r:id="rId10"/>
    <p:sldId id="262" r:id="rId11"/>
    <p:sldId id="258" r:id="rId12"/>
    <p:sldId id="263" r:id="rId13"/>
    <p:sldId id="264" r:id="rId14"/>
    <p:sldId id="270" r:id="rId15"/>
    <p:sldId id="272" r:id="rId16"/>
    <p:sldId id="271"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7" autoAdjust="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511B0F-BFB5-4992-AC40-9FCC6D2C7D60}" type="datetimeFigureOut">
              <a:rPr lang="en-US" smtClean="0"/>
              <a:pPr/>
              <a:t>11/11/2010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BB96EC-72B3-4989-8CC5-96911E5E2FD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students brainstorm the different uses. Put on the side of</a:t>
            </a:r>
            <a:r>
              <a:rPr lang="en-US" baseline="0" dirty="0" smtClean="0"/>
              <a:t> the whiteboard.</a:t>
            </a:r>
          </a:p>
          <a:p>
            <a:r>
              <a:rPr lang="en-US" baseline="0" dirty="0" smtClean="0"/>
              <a:t>When finished, display uses.</a:t>
            </a:r>
            <a:endParaRPr lang="en-US" dirty="0"/>
          </a:p>
        </p:txBody>
      </p:sp>
      <p:sp>
        <p:nvSpPr>
          <p:cNvPr id="4" name="Slide Number Placeholder 3"/>
          <p:cNvSpPr>
            <a:spLocks noGrp="1"/>
          </p:cNvSpPr>
          <p:nvPr>
            <p:ph type="sldNum" sz="quarter" idx="10"/>
          </p:nvPr>
        </p:nvSpPr>
        <p:spPr/>
        <p:txBody>
          <a:bodyPr/>
          <a:lstStyle/>
          <a:p>
            <a:fld id="{20BB96EC-72B3-4989-8CC5-96911E5E2FD0}"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BB96EC-72B3-4989-8CC5-96911E5E2FD0}"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4A02069-6B3F-47CD-9D11-6447364BE9E6}" type="datetime1">
              <a:rPr lang="en-US" smtClean="0"/>
              <a:pPr/>
              <a:t>11/11/2010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C32B1F4B-0DAD-458F-9916-BBA4558FCF0D}"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18EB96-5A0F-4CC4-AADA-188774F5C9C0}" type="datetime1">
              <a:rPr lang="en-US" smtClean="0"/>
              <a:pPr/>
              <a:t>11/11/2010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2B1F4B-0DAD-458F-9916-BBA4558FCF0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EB2522-9473-4F71-BA26-717C310E5F85}" type="datetime1">
              <a:rPr lang="en-US" smtClean="0"/>
              <a:pPr/>
              <a:t>11/11/2010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2B1F4B-0DAD-458F-9916-BBA4558FCF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A5CE8BA-CE2A-42DF-A01F-C45B34EDAB6B}" type="datetime1">
              <a:rPr lang="en-US" smtClean="0"/>
              <a:pPr/>
              <a:t>11/11/2010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2B1F4B-0DAD-458F-9916-BBA4558FCF0D}"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A5A0BD1-84E1-4A7F-9C19-FF09098C4392}" type="datetime1">
              <a:rPr lang="en-US" smtClean="0"/>
              <a:pPr/>
              <a:t>11/11/2010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C32B1F4B-0DAD-458F-9916-BBA4558FC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B32D0A8-0DC5-418E-8F51-2C0BE09DC6AC}" type="datetime1">
              <a:rPr lang="en-US" smtClean="0"/>
              <a:pPr/>
              <a:t>11/11/2010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2B1F4B-0DAD-458F-9916-BBA4558FCF0D}"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6D8B6EC-1509-486E-B441-6AC57DF45592}" type="datetime1">
              <a:rPr lang="en-US" smtClean="0"/>
              <a:pPr/>
              <a:t>11/11/2010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2B1F4B-0DAD-458F-9916-BBA4558FCF0D}"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1887C4-6896-4964-A3D7-DD37D20EF67F}" type="datetime1">
              <a:rPr lang="en-US" smtClean="0"/>
              <a:pPr/>
              <a:t>11/11/2010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2B1F4B-0DAD-458F-9916-BBA4558FC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E76FB4-9E54-470F-899D-0CD9D6C5757D}" type="datetime1">
              <a:rPr lang="en-US" smtClean="0"/>
              <a:pPr/>
              <a:t>11/11/2010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2B1F4B-0DAD-458F-9916-BBA4558FC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507536E-76C7-4403-942E-89287FA2A410}" type="datetime1">
              <a:rPr lang="en-US" smtClean="0"/>
              <a:pPr/>
              <a:t>11/11/2010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2B1F4B-0DAD-458F-9916-BBA4558FCF0D}"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E32FC5-5E35-4595-9F2D-E851A12F3E4F}" type="datetime1">
              <a:rPr lang="en-US" smtClean="0"/>
              <a:pPr/>
              <a:t>11/11/2010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C32B1F4B-0DAD-458F-9916-BBA4558FCF0D}"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ABB598F-533D-46C8-9C57-0FE564E7FE6A}" type="datetime1">
              <a:rPr lang="en-US" smtClean="0"/>
              <a:pPr/>
              <a:t>11/11/2010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32B1F4B-0DAD-458F-9916-BBA4558FCF0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audio" Target="../media/audio9.wav"/><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10.wav"/></Relationships>
</file>

<file path=ppt/slides/_rels/slide12.xml.rels><?xml version="1.0" encoding="UTF-8" standalone="yes"?>
<Relationships xmlns="http://schemas.openxmlformats.org/package/2006/relationships"><Relationship Id="rId3" Type="http://schemas.openxmlformats.org/officeDocument/2006/relationships/hyperlink" Target="http://www.wordcentral.com/cgi-bin/student?book=Student&amp;va=cat" TargetMode="Externa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11.wav"/><Relationship Id="rId6" Type="http://schemas.openxmlformats.org/officeDocument/2006/relationships/hyperlink" Target="http://www.wordcentral.com/cgi-bin/student?book=Student&amp;va=hear" TargetMode="External"/><Relationship Id="rId5" Type="http://schemas.openxmlformats.org/officeDocument/2006/relationships/hyperlink" Target="http://www.wordcentral.com/cgi-bin/student?book=Student&amp;va=different" TargetMode="External"/><Relationship Id="rId4" Type="http://schemas.openxmlformats.org/officeDocument/2006/relationships/hyperlink" Target="http://www.wordcentral.com/cgi-bin/student?book=Student&amp;va=slowly"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8.xml"/><Relationship Id="rId1" Type="http://schemas.openxmlformats.org/officeDocument/2006/relationships/audio" Target="../media/audio12.wav"/><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7.xml"/><Relationship Id="rId1" Type="http://schemas.openxmlformats.org/officeDocument/2006/relationships/audio" Target="../media/audio13.wav"/><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audio" Target="../media/audio14.wav"/><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audio" Target="../media/audio15.wav"/><Relationship Id="rId5" Type="http://schemas.openxmlformats.org/officeDocument/2006/relationships/image" Target="../media/image6.pn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mailto:jglidden@scschools.or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8.xml"/><Relationship Id="rId1" Type="http://schemas.openxmlformats.org/officeDocument/2006/relationships/audio" Target="../media/audio2.wav"/><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www.learningplanet.com/act/abcorder.asp" TargetMode="External"/><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5.png"/><Relationship Id="rId5" Type="http://schemas.openxmlformats.org/officeDocument/2006/relationships/hyperlink" Target="http://www.primaryresources.co.uk/online/alphaorder1.swf" TargetMode="External"/><Relationship Id="rId4" Type="http://schemas.openxmlformats.org/officeDocument/2006/relationships/hyperlink" Target="http://www.earobics.com/gamegoo/games/pawpark2/pawpark2.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4.wav"/></Relationships>
</file>

<file path=ppt/slides/_rels/slide6.xml.rels><?xml version="1.0" encoding="UTF-8" standalone="yes"?>
<Relationships xmlns="http://schemas.openxmlformats.org/package/2006/relationships"><Relationship Id="rId3" Type="http://schemas.openxmlformats.org/officeDocument/2006/relationships/hyperlink" Target="http://www.wordcentral.com/home.html" TargetMode="External"/><Relationship Id="rId2" Type="http://schemas.openxmlformats.org/officeDocument/2006/relationships/slideLayout" Target="../slideLayouts/slideLayout2.xml"/><Relationship Id="rId1" Type="http://schemas.openxmlformats.org/officeDocument/2006/relationships/audio" Target="../media/audio5.wav"/><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audio" Target="../media/audio6.wav"/><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hyperlink" Target="http://www.wordcentral.com/cgi-bin/student?book=Student&amp;va=continent" TargetMode="External"/><Relationship Id="rId2" Type="http://schemas.openxmlformats.org/officeDocument/2006/relationships/slideLayout" Target="../slideLayouts/slideLayout8.xml"/><Relationship Id="rId1" Type="http://schemas.openxmlformats.org/officeDocument/2006/relationships/audio" Target="../media/audio7.wav"/><Relationship Id="rId5" Type="http://schemas.openxmlformats.org/officeDocument/2006/relationships/image" Target="../media/image8.png"/><Relationship Id="rId4" Type="http://schemas.openxmlformats.org/officeDocument/2006/relationships/hyperlink" Target="http://www.wordcentral.com/cgi-bin/student?book=Student&amp;va=ecosyste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8.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6000" dirty="0" smtClean="0"/>
              <a:t>3</a:t>
            </a:r>
            <a:r>
              <a:rPr lang="en-US" sz="6000" baseline="30000" dirty="0" smtClean="0"/>
              <a:t>rd</a:t>
            </a:r>
            <a:r>
              <a:rPr lang="en-US" sz="6000" dirty="0" smtClean="0"/>
              <a:t> Grade</a:t>
            </a:r>
            <a:endParaRPr lang="en-US" sz="6000" dirty="0"/>
          </a:p>
        </p:txBody>
      </p:sp>
      <p:sp>
        <p:nvSpPr>
          <p:cNvPr id="2" name="Title 1"/>
          <p:cNvSpPr>
            <a:spLocks noGrp="1"/>
          </p:cNvSpPr>
          <p:nvPr>
            <p:ph type="ctrTitle"/>
          </p:nvPr>
        </p:nvSpPr>
        <p:spPr/>
        <p:txBody>
          <a:bodyPr/>
          <a:lstStyle/>
          <a:p>
            <a:r>
              <a:rPr lang="en-US" dirty="0" smtClean="0"/>
              <a:t>Dictionary Skills</a:t>
            </a:r>
            <a:endParaRPr lang="en-US" dirty="0"/>
          </a:p>
        </p:txBody>
      </p:sp>
      <p:sp>
        <p:nvSpPr>
          <p:cNvPr id="4" name="Slide Number Placeholder 3"/>
          <p:cNvSpPr>
            <a:spLocks noGrp="1"/>
          </p:cNvSpPr>
          <p:nvPr>
            <p:ph type="sldNum" sz="quarter" idx="12"/>
          </p:nvPr>
        </p:nvSpPr>
        <p:spPr/>
        <p:txBody>
          <a:bodyPr/>
          <a:lstStyle/>
          <a:p>
            <a:fld id="{C32B1F4B-0DAD-458F-9916-BBA4558FCF0D}"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0070C0"/>
                </a:solidFill>
              </a:rPr>
              <a:t>antonym</a:t>
            </a:r>
            <a:endParaRPr lang="en-US" b="1" dirty="0">
              <a:solidFill>
                <a:srgbClr val="0070C0"/>
              </a:solidFill>
            </a:endParaRPr>
          </a:p>
        </p:txBody>
      </p:sp>
      <p:sp>
        <p:nvSpPr>
          <p:cNvPr id="3" name="Content Placeholder 2"/>
          <p:cNvSpPr>
            <a:spLocks noGrp="1"/>
          </p:cNvSpPr>
          <p:nvPr>
            <p:ph sz="quarter" idx="1"/>
          </p:nvPr>
        </p:nvSpPr>
        <p:spPr/>
        <p:txBody>
          <a:bodyPr>
            <a:normAutofit/>
          </a:bodyPr>
          <a:lstStyle/>
          <a:p>
            <a:pPr>
              <a:buNone/>
            </a:pPr>
            <a:r>
              <a:rPr lang="en-US" dirty="0" smtClean="0"/>
              <a:t>	(a word that is the opposite of another word). A dictionary may list an </a:t>
            </a:r>
            <a:r>
              <a:rPr lang="en-US" b="1" dirty="0" smtClean="0">
                <a:solidFill>
                  <a:srgbClr val="0070C0"/>
                </a:solidFill>
              </a:rPr>
              <a:t>antonym</a:t>
            </a:r>
            <a:r>
              <a:rPr lang="en-US" dirty="0" smtClean="0"/>
              <a:t> for a word. </a:t>
            </a:r>
          </a:p>
          <a:p>
            <a:pPr>
              <a:buNone/>
            </a:pPr>
            <a:r>
              <a:rPr lang="en-US" dirty="0" smtClean="0"/>
              <a:t>    Can you guess an </a:t>
            </a:r>
            <a:r>
              <a:rPr lang="en-US" b="1" dirty="0" smtClean="0">
                <a:solidFill>
                  <a:srgbClr val="0070C0"/>
                </a:solidFill>
              </a:rPr>
              <a:t>antonym</a:t>
            </a:r>
            <a:r>
              <a:rPr lang="en-US" dirty="0" smtClean="0"/>
              <a:t> for </a:t>
            </a:r>
            <a:r>
              <a:rPr lang="en-US" dirty="0" smtClean="0">
                <a:solidFill>
                  <a:srgbClr val="FF0000"/>
                </a:solidFill>
              </a:rPr>
              <a:t>happy</a:t>
            </a:r>
            <a:r>
              <a:rPr lang="en-US" dirty="0" smtClean="0"/>
              <a:t>? </a:t>
            </a:r>
            <a:r>
              <a:rPr lang="en-US" b="1" dirty="0" smtClean="0">
                <a:solidFill>
                  <a:srgbClr val="7030A0"/>
                </a:solidFill>
              </a:rPr>
              <a:t>click for answers</a:t>
            </a:r>
          </a:p>
          <a:p>
            <a:pPr lvl="1">
              <a:buNone/>
            </a:pPr>
            <a:r>
              <a:rPr lang="en-US" dirty="0" smtClean="0"/>
              <a:t>			</a:t>
            </a:r>
            <a:r>
              <a:rPr lang="en-US" dirty="0" smtClean="0">
                <a:solidFill>
                  <a:srgbClr val="FF0000"/>
                </a:solidFill>
              </a:rPr>
              <a:t>sad</a:t>
            </a:r>
          </a:p>
          <a:p>
            <a:pPr lvl="1">
              <a:buNone/>
            </a:pPr>
            <a:r>
              <a:rPr lang="en-US" dirty="0" smtClean="0"/>
              <a:t>Can you guess an </a:t>
            </a:r>
            <a:r>
              <a:rPr lang="en-US" b="1" dirty="0" smtClean="0">
                <a:solidFill>
                  <a:srgbClr val="0070C0"/>
                </a:solidFill>
              </a:rPr>
              <a:t>antonym</a:t>
            </a:r>
            <a:r>
              <a:rPr lang="en-US" dirty="0" smtClean="0"/>
              <a:t> for </a:t>
            </a:r>
            <a:r>
              <a:rPr lang="en-US" dirty="0" smtClean="0">
                <a:solidFill>
                  <a:srgbClr val="FF0000"/>
                </a:solidFill>
              </a:rPr>
              <a:t>short</a:t>
            </a:r>
            <a:r>
              <a:rPr lang="en-US" dirty="0" smtClean="0"/>
              <a:t>?</a:t>
            </a:r>
          </a:p>
          <a:p>
            <a:pPr lvl="1">
              <a:buNone/>
            </a:pPr>
            <a:r>
              <a:rPr lang="en-US" dirty="0" smtClean="0"/>
              <a:t>			</a:t>
            </a:r>
            <a:r>
              <a:rPr lang="en-US" dirty="0" smtClean="0">
                <a:solidFill>
                  <a:srgbClr val="FF0000"/>
                </a:solidFill>
              </a:rPr>
              <a:t>tall</a:t>
            </a:r>
          </a:p>
          <a:p>
            <a:pPr lvl="1">
              <a:buNone/>
            </a:pPr>
            <a:r>
              <a:rPr lang="en-US" dirty="0" smtClean="0"/>
              <a:t>Can you guess an </a:t>
            </a:r>
            <a:r>
              <a:rPr lang="en-US" b="1" dirty="0" smtClean="0">
                <a:solidFill>
                  <a:srgbClr val="0070C0"/>
                </a:solidFill>
              </a:rPr>
              <a:t>antonym</a:t>
            </a:r>
            <a:r>
              <a:rPr lang="en-US" dirty="0" smtClean="0"/>
              <a:t> for </a:t>
            </a:r>
            <a:r>
              <a:rPr lang="en-US" dirty="0" smtClean="0">
                <a:solidFill>
                  <a:srgbClr val="FF0000"/>
                </a:solidFill>
              </a:rPr>
              <a:t>dark</a:t>
            </a:r>
            <a:r>
              <a:rPr lang="en-US" dirty="0" smtClean="0"/>
              <a:t>?</a:t>
            </a:r>
          </a:p>
          <a:p>
            <a:pPr lvl="1">
              <a:buNone/>
            </a:pPr>
            <a:r>
              <a:rPr lang="en-US" dirty="0" smtClean="0"/>
              <a:t>			</a:t>
            </a:r>
            <a:r>
              <a:rPr lang="en-US" dirty="0" smtClean="0">
                <a:solidFill>
                  <a:srgbClr val="FF0000"/>
                </a:solidFill>
              </a:rPr>
              <a:t>light</a:t>
            </a:r>
          </a:p>
          <a:p>
            <a:pPr>
              <a:buNone/>
            </a:pPr>
            <a:endParaRPr lang="en-US" dirty="0"/>
          </a:p>
        </p:txBody>
      </p:sp>
      <p:sp>
        <p:nvSpPr>
          <p:cNvPr id="4" name="Slide Number Placeholder 3"/>
          <p:cNvSpPr>
            <a:spLocks noGrp="1"/>
          </p:cNvSpPr>
          <p:nvPr>
            <p:ph type="sldNum" sz="quarter" idx="12"/>
          </p:nvPr>
        </p:nvSpPr>
        <p:spPr/>
        <p:txBody>
          <a:bodyPr/>
          <a:lstStyle/>
          <a:p>
            <a:fld id="{C32B1F4B-0DAD-458F-9916-BBA4558FCF0D}" type="slidenum">
              <a:rPr lang="en-US" smtClean="0"/>
              <a:pPr/>
              <a:t>10</a:t>
            </a:fld>
            <a:endParaRPr lang="en-US"/>
          </a:p>
        </p:txBody>
      </p:sp>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7848600" y="56388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ox(in)">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ox(in)">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8" restart="whenNotActive" fill="hold" evtFilter="cancelBubble" nodeType="interactiveSeq">
                <p:stCondLst>
                  <p:cond evt="onClick" delay="0">
                    <p:tgtEl>
                      <p:spTgt spid="6"/>
                    </p:tgtEl>
                  </p:cond>
                </p:stCondLst>
                <p:endSync evt="end" delay="0">
                  <p:rtn val="all"/>
                </p:endSync>
                <p:childTnLst>
                  <p:par>
                    <p:cTn id="19" fill="hold">
                      <p:stCondLst>
                        <p:cond delay="0"/>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20000" fill="hold"/>
                                        <p:tgtEl>
                                          <p:spTgt spid="6"/>
                                        </p:tgtEl>
                                      </p:cBhvr>
                                    </p:cmd>
                                  </p:childTnLst>
                                </p:cTn>
                              </p:par>
                            </p:childTnLst>
                          </p:cTn>
                        </p:par>
                      </p:childTnLst>
                    </p:cTn>
                  </p:par>
                </p:childTnLst>
              </p:cTn>
              <p:nextCondLst>
                <p:cond evt="onClick" delay="0">
                  <p:tgtEl>
                    <p:spTgt spid="6"/>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0070C0"/>
                </a:solidFill>
              </a:rPr>
              <a:t>parts of speech</a:t>
            </a:r>
            <a:endParaRPr lang="en-US" b="1" dirty="0">
              <a:solidFill>
                <a:srgbClr val="0070C0"/>
              </a:solidFill>
            </a:endParaRPr>
          </a:p>
        </p:txBody>
      </p:sp>
      <p:sp>
        <p:nvSpPr>
          <p:cNvPr id="3" name="Content Placeholder 2"/>
          <p:cNvSpPr>
            <a:spLocks noGrp="1"/>
          </p:cNvSpPr>
          <p:nvPr>
            <p:ph sz="quarter" idx="1"/>
          </p:nvPr>
        </p:nvSpPr>
        <p:spPr/>
        <p:txBody>
          <a:bodyPr>
            <a:normAutofit/>
          </a:bodyPr>
          <a:lstStyle/>
          <a:p>
            <a:r>
              <a:rPr lang="en-US" dirty="0" smtClean="0"/>
              <a:t>(how a word is used in a sentence). A dictionary generally indicates what part of speech a word is, depending upon how it is used in a sentence. </a:t>
            </a:r>
          </a:p>
          <a:p>
            <a:pPr lvl="1"/>
            <a:r>
              <a:rPr lang="en-US" b="1" i="1" dirty="0" smtClean="0">
                <a:solidFill>
                  <a:srgbClr val="0070C0"/>
                </a:solidFill>
              </a:rPr>
              <a:t>n.</a:t>
            </a:r>
            <a:r>
              <a:rPr lang="en-US" b="1" dirty="0" smtClean="0">
                <a:solidFill>
                  <a:srgbClr val="0070C0"/>
                </a:solidFill>
              </a:rPr>
              <a:t> (noun) </a:t>
            </a:r>
            <a:r>
              <a:rPr lang="en-US" dirty="0" smtClean="0"/>
              <a:t>The word names a person, place, or thing; e.g., child, dog, park. </a:t>
            </a:r>
          </a:p>
          <a:p>
            <a:pPr lvl="1"/>
            <a:r>
              <a:rPr lang="en-US" b="1" i="1" dirty="0" smtClean="0">
                <a:solidFill>
                  <a:srgbClr val="0070C0"/>
                </a:solidFill>
              </a:rPr>
              <a:t>v.</a:t>
            </a:r>
            <a:r>
              <a:rPr lang="en-US" b="1" dirty="0" smtClean="0">
                <a:solidFill>
                  <a:srgbClr val="0070C0"/>
                </a:solidFill>
              </a:rPr>
              <a:t> (verb) </a:t>
            </a:r>
            <a:r>
              <a:rPr lang="en-US" dirty="0" smtClean="0"/>
              <a:t>The word expresses an action or state of being; e.g., jump, fall, was.</a:t>
            </a:r>
          </a:p>
          <a:p>
            <a:pPr lvl="1"/>
            <a:r>
              <a:rPr lang="en-US" b="1" i="1" dirty="0" smtClean="0">
                <a:solidFill>
                  <a:srgbClr val="0070C0"/>
                </a:solidFill>
              </a:rPr>
              <a:t>adj.</a:t>
            </a:r>
            <a:r>
              <a:rPr lang="en-US" b="1" dirty="0" smtClean="0">
                <a:solidFill>
                  <a:srgbClr val="0070C0"/>
                </a:solidFill>
              </a:rPr>
              <a:t> (adjective) </a:t>
            </a:r>
            <a:r>
              <a:rPr lang="en-US" dirty="0" smtClean="0"/>
              <a:t>The word describes a person, place, or thing; e.g., happy, wet, tiny.</a:t>
            </a:r>
          </a:p>
          <a:p>
            <a:pPr lvl="1"/>
            <a:r>
              <a:rPr lang="en-US" b="1" i="1" dirty="0" smtClean="0">
                <a:solidFill>
                  <a:srgbClr val="0070C0"/>
                </a:solidFill>
              </a:rPr>
              <a:t>adv.</a:t>
            </a:r>
            <a:r>
              <a:rPr lang="en-US" b="1" dirty="0" smtClean="0">
                <a:solidFill>
                  <a:srgbClr val="0070C0"/>
                </a:solidFill>
              </a:rPr>
              <a:t> (adverb) </a:t>
            </a:r>
            <a:r>
              <a:rPr lang="en-US" dirty="0" smtClean="0"/>
              <a:t>The word describes an action; e.g., quickly, well, loudly.</a:t>
            </a:r>
          </a:p>
          <a:p>
            <a:endParaRPr lang="en-US" dirty="0"/>
          </a:p>
        </p:txBody>
      </p:sp>
      <p:sp>
        <p:nvSpPr>
          <p:cNvPr id="4" name="Slide Number Placeholder 3"/>
          <p:cNvSpPr>
            <a:spLocks noGrp="1"/>
          </p:cNvSpPr>
          <p:nvPr>
            <p:ph type="sldNum" sz="quarter" idx="12"/>
          </p:nvPr>
        </p:nvSpPr>
        <p:spPr/>
        <p:txBody>
          <a:bodyPr/>
          <a:lstStyle/>
          <a:p>
            <a:fld id="{C32B1F4B-0DAD-458F-9916-BBA4558FCF0D}" type="slidenum">
              <a:rPr lang="en-US" smtClean="0"/>
              <a:pPr/>
              <a:t>11</a:t>
            </a:fld>
            <a:endParaRPr lang="en-US"/>
          </a:p>
        </p:txBody>
      </p:sp>
      <p:pic>
        <p:nvPicPr>
          <p:cNvPr id="5" name="Recorded Sound">
            <a:hlinkClick r:id="" action="ppaction://media"/>
          </p:cNvPr>
          <p:cNvPicPr>
            <a:picLocks noRot="1" noChangeAspect="1"/>
          </p:cNvPicPr>
          <p:nvPr>
            <a:wavAudioFile r:embed="rId1" name="Recorded Sound"/>
          </p:nvPr>
        </p:nvPicPr>
        <p:blipFill>
          <a:blip r:embed="rId3" cstate="print"/>
          <a:stretch>
            <a:fillRect/>
          </a:stretch>
        </p:blipFill>
        <p:spPr>
          <a:xfrm>
            <a:off x="8001000" y="6096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922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72400" cy="1600200"/>
          </a:xfrm>
        </p:spPr>
        <p:txBody>
          <a:bodyPr>
            <a:normAutofit fontScale="90000"/>
          </a:bodyPr>
          <a:lstStyle/>
          <a:p>
            <a:r>
              <a:rPr lang="en-US" sz="2800" dirty="0" smtClean="0"/>
              <a:t>Can you guess what parts of speech these words are? Click on </a:t>
            </a:r>
            <a:r>
              <a:rPr lang="en-US" sz="2800" b="1" dirty="0" smtClean="0"/>
              <a:t>cat, slowly, different,</a:t>
            </a:r>
            <a:r>
              <a:rPr lang="en-US" sz="2800" dirty="0" smtClean="0"/>
              <a:t> and </a:t>
            </a:r>
            <a:r>
              <a:rPr lang="en-US" sz="2800" b="1" dirty="0" smtClean="0"/>
              <a:t>hear</a:t>
            </a:r>
            <a:r>
              <a:rPr lang="en-US" sz="2800" dirty="0" smtClean="0"/>
              <a:t> to find your answers. Then click under the sentence to see if you are correct.</a:t>
            </a:r>
            <a:endParaRPr lang="en-US" sz="2800" dirty="0"/>
          </a:p>
        </p:txBody>
      </p:sp>
      <p:sp>
        <p:nvSpPr>
          <p:cNvPr id="3" name="Content Placeholder 2"/>
          <p:cNvSpPr>
            <a:spLocks noGrp="1"/>
          </p:cNvSpPr>
          <p:nvPr>
            <p:ph sz="quarter" idx="1"/>
          </p:nvPr>
        </p:nvSpPr>
        <p:spPr>
          <a:xfrm>
            <a:off x="914400" y="1981200"/>
            <a:ext cx="7772400" cy="3962400"/>
          </a:xfrm>
        </p:spPr>
        <p:txBody>
          <a:bodyPr>
            <a:normAutofit/>
          </a:bodyPr>
          <a:lstStyle/>
          <a:p>
            <a:pPr>
              <a:buNone/>
            </a:pPr>
            <a:r>
              <a:rPr lang="en-US" dirty="0" smtClean="0"/>
              <a:t>My </a:t>
            </a:r>
            <a:r>
              <a:rPr lang="en-US" dirty="0" smtClean="0">
                <a:solidFill>
                  <a:srgbClr val="0070C0"/>
                </a:solidFill>
                <a:hlinkClick r:id="rId3"/>
              </a:rPr>
              <a:t>cat</a:t>
            </a:r>
            <a:r>
              <a:rPr lang="en-US" dirty="0" smtClean="0"/>
              <a:t> likes to lick my face.</a:t>
            </a:r>
          </a:p>
          <a:p>
            <a:pPr>
              <a:buNone/>
            </a:pPr>
            <a:r>
              <a:rPr lang="en-US" dirty="0" smtClean="0"/>
              <a:t>noun</a:t>
            </a:r>
            <a:endParaRPr lang="en-US" dirty="0" smtClean="0">
              <a:hlinkClick r:id="rId4"/>
            </a:endParaRPr>
          </a:p>
          <a:p>
            <a:pPr>
              <a:buNone/>
            </a:pPr>
            <a:r>
              <a:rPr lang="en-US" dirty="0" smtClean="0"/>
              <a:t>Cars going into the tunnel were moving </a:t>
            </a:r>
            <a:r>
              <a:rPr lang="en-US" dirty="0" smtClean="0">
                <a:solidFill>
                  <a:srgbClr val="0070C0"/>
                </a:solidFill>
                <a:hlinkClick r:id="rId4"/>
              </a:rPr>
              <a:t>slowly</a:t>
            </a:r>
            <a:r>
              <a:rPr lang="en-US" dirty="0" smtClean="0"/>
              <a:t>.</a:t>
            </a:r>
          </a:p>
          <a:p>
            <a:pPr>
              <a:buNone/>
            </a:pPr>
            <a:r>
              <a:rPr lang="en-US" dirty="0" smtClean="0"/>
              <a:t>adverb</a:t>
            </a:r>
            <a:endParaRPr lang="en-US" dirty="0" smtClean="0">
              <a:hlinkClick r:id="rId5"/>
            </a:endParaRPr>
          </a:p>
          <a:p>
            <a:pPr>
              <a:buNone/>
            </a:pPr>
            <a:r>
              <a:rPr lang="en-US" dirty="0" smtClean="0"/>
              <a:t>She looks </a:t>
            </a:r>
            <a:r>
              <a:rPr lang="en-US" dirty="0" smtClean="0">
                <a:solidFill>
                  <a:srgbClr val="0070C0"/>
                </a:solidFill>
                <a:hlinkClick r:id="rId4"/>
              </a:rPr>
              <a:t>different</a:t>
            </a:r>
            <a:r>
              <a:rPr lang="en-US" dirty="0" smtClean="0"/>
              <a:t> with her hair cut short.</a:t>
            </a:r>
          </a:p>
          <a:p>
            <a:pPr>
              <a:buNone/>
            </a:pPr>
            <a:r>
              <a:rPr lang="en-US" dirty="0" smtClean="0"/>
              <a:t>adjective</a:t>
            </a:r>
          </a:p>
          <a:p>
            <a:pPr>
              <a:buNone/>
            </a:pPr>
            <a:r>
              <a:rPr lang="en-US" dirty="0" smtClean="0"/>
              <a:t>I can </a:t>
            </a:r>
            <a:r>
              <a:rPr lang="en-US" dirty="0" smtClean="0">
                <a:solidFill>
                  <a:srgbClr val="0070C0"/>
                </a:solidFill>
                <a:hlinkClick r:id="rId6"/>
              </a:rPr>
              <a:t>hear</a:t>
            </a:r>
            <a:r>
              <a:rPr lang="en-US" dirty="0" smtClean="0"/>
              <a:t> the rain falling on the roof.</a:t>
            </a:r>
          </a:p>
          <a:p>
            <a:pPr>
              <a:buNone/>
            </a:pPr>
            <a:r>
              <a:rPr lang="en-US" dirty="0" smtClean="0"/>
              <a:t>verb</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C32B1F4B-0DAD-458F-9916-BBA4558FCF0D}" type="slidenum">
              <a:rPr lang="en-US" smtClean="0"/>
              <a:pPr/>
              <a:t>12</a:t>
            </a:fld>
            <a:endParaRPr lang="en-US"/>
          </a:p>
        </p:txBody>
      </p:sp>
      <p:pic>
        <p:nvPicPr>
          <p:cNvPr id="5" name="Recorded Sound">
            <a:hlinkClick r:id="" action="ppaction://media"/>
          </p:cNvPr>
          <p:cNvPicPr>
            <a:picLocks noRot="1" noChangeAspect="1"/>
          </p:cNvPicPr>
          <p:nvPr>
            <a:wavAudioFile r:embed="rId1" name="Recorded Sound"/>
          </p:nvPr>
        </p:nvPicPr>
        <p:blipFill>
          <a:blip r:embed="rId7" cstate="print"/>
          <a:stretch>
            <a:fillRect/>
          </a:stretch>
        </p:blipFill>
        <p:spPr>
          <a:xfrm>
            <a:off x="7848600" y="58674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5"/>
                    </p:tgtEl>
                  </p:cond>
                </p:stCondLst>
                <p:endSync evt="end" delay="0">
                  <p:rtn val="all"/>
                </p:endSync>
                <p:childTnLst>
                  <p:par>
                    <p:cTn id="24" fill="hold">
                      <p:stCondLst>
                        <p:cond delay="0"/>
                      </p:stCondLst>
                      <p:childTnLst>
                        <p:par>
                          <p:cTn id="25" fill="hold">
                            <p:stCondLst>
                              <p:cond delay="0"/>
                            </p:stCondLst>
                            <p:childTnLst>
                              <p:par>
                                <p:cTn id="26" presetID="1" presetClass="mediacall" presetSubtype="0" fill="hold" nodeType="clickEffect">
                                  <p:stCondLst>
                                    <p:cond delay="0"/>
                                  </p:stCondLst>
                                  <p:childTnLst>
                                    <p:cmd type="call" cmd="playFrom(0.0)">
                                      <p:cBhvr>
                                        <p:cTn id="27" dur="31871" fill="hold"/>
                                        <p:tgtEl>
                                          <p:spTgt spid="5"/>
                                        </p:tgtEl>
                                      </p:cBhvr>
                                    </p:cmd>
                                  </p:childTnLst>
                                </p:cTn>
                              </p:par>
                            </p:childTnLst>
                          </p:cTn>
                        </p:par>
                      </p:childTnLst>
                    </p:cTn>
                  </p:par>
                </p:childTnLst>
              </p:cTn>
              <p:nextCondLst>
                <p:cond evt="onClick" delay="0">
                  <p:tgtEl>
                    <p:spTgt spid="5"/>
                  </p:tgtEl>
                </p:cond>
              </p:nextCondLst>
            </p:seq>
            <p:audio>
              <p:cMediaNode>
                <p:cTn id="28"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than one (1) meaning</a:t>
            </a:r>
            <a:endParaRPr lang="en-US" dirty="0"/>
          </a:p>
        </p:txBody>
      </p:sp>
      <p:sp>
        <p:nvSpPr>
          <p:cNvPr id="6" name="Text Placeholder 5"/>
          <p:cNvSpPr>
            <a:spLocks noGrp="1"/>
          </p:cNvSpPr>
          <p:nvPr>
            <p:ph type="body" idx="2"/>
          </p:nvPr>
        </p:nvSpPr>
        <p:spPr/>
        <p:txBody>
          <a:bodyPr>
            <a:normAutofit lnSpcReduction="10000"/>
          </a:bodyPr>
          <a:lstStyle/>
          <a:p>
            <a:r>
              <a:rPr lang="en-US" sz="2000" dirty="0" smtClean="0"/>
              <a:t>Sometimes a word can have more than one meaning.  Look at the picture on the right. Find the word </a:t>
            </a:r>
            <a:r>
              <a:rPr lang="en-US" sz="2000" b="1" dirty="0" smtClean="0"/>
              <a:t>audience</a:t>
            </a:r>
            <a:r>
              <a:rPr lang="en-US" sz="2000" dirty="0" smtClean="0"/>
              <a:t>.  This word has 3 meanings.</a:t>
            </a:r>
          </a:p>
          <a:p>
            <a:r>
              <a:rPr lang="en-US" sz="2000" dirty="0" smtClean="0"/>
              <a:t>How many meanings does </a:t>
            </a:r>
            <a:r>
              <a:rPr lang="en-US" sz="2000" b="1" dirty="0" smtClean="0"/>
              <a:t>audio</a:t>
            </a:r>
            <a:r>
              <a:rPr lang="en-US" sz="2000" dirty="0" smtClean="0"/>
              <a:t> have? Click the mouse for the answer.</a:t>
            </a:r>
          </a:p>
          <a:p>
            <a:r>
              <a:rPr lang="en-US" sz="2000" dirty="0" smtClean="0">
                <a:solidFill>
                  <a:srgbClr val="0070C0"/>
                </a:solidFill>
              </a:rPr>
              <a:t>2</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C32B1F4B-0DAD-458F-9916-BBA4558FCF0D}" type="slidenum">
              <a:rPr lang="en-US" smtClean="0"/>
              <a:pPr/>
              <a:t>13</a:t>
            </a:fld>
            <a:endParaRPr lang="en-US"/>
          </a:p>
        </p:txBody>
      </p:sp>
      <p:sp>
        <p:nvSpPr>
          <p:cNvPr id="3" name="Content Placeholder 2"/>
          <p:cNvSpPr>
            <a:spLocks noGrp="1"/>
          </p:cNvSpPr>
          <p:nvPr>
            <p:ph sz="quarter" idx="1"/>
          </p:nvPr>
        </p:nvSpPr>
        <p:spPr/>
        <p:txBody>
          <a:bodyPr/>
          <a:lstStyle/>
          <a:p>
            <a:endParaRPr lang="en-US" dirty="0"/>
          </a:p>
        </p:txBody>
      </p:sp>
      <p:pic>
        <p:nvPicPr>
          <p:cNvPr id="5" name="Picture 4" descr="meanings.jpg"/>
          <p:cNvPicPr>
            <a:picLocks noChangeAspect="1"/>
          </p:cNvPicPr>
          <p:nvPr/>
        </p:nvPicPr>
        <p:blipFill>
          <a:blip r:embed="rId3" cstate="print"/>
          <a:stretch>
            <a:fillRect/>
          </a:stretch>
        </p:blipFill>
        <p:spPr>
          <a:xfrm>
            <a:off x="3276600" y="1676400"/>
            <a:ext cx="5582273" cy="4267200"/>
          </a:xfrm>
          <a:prstGeom prst="rect">
            <a:avLst/>
          </a:prstGeom>
        </p:spPr>
      </p:pic>
      <p:pic>
        <p:nvPicPr>
          <p:cNvPr id="7" name="Recorded Sound">
            <a:hlinkClick r:id="" action="ppaction://media"/>
          </p:cNvPr>
          <p:cNvPicPr>
            <a:picLocks noRot="1" noChangeAspect="1"/>
          </p:cNvPicPr>
          <p:nvPr>
            <a:wavAudioFile r:embed="rId1" name="Recorded Sound"/>
          </p:nvPr>
        </p:nvPicPr>
        <p:blipFill>
          <a:blip r:embed="rId4" cstate="print"/>
          <a:stretch>
            <a:fillRect/>
          </a:stretch>
        </p:blipFill>
        <p:spPr>
          <a:xfrm>
            <a:off x="8077200" y="60960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blinds(horizontal)">
                                      <p:cBhvr>
                                        <p:cTn id="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9391" fill="hold"/>
                                        <p:tgtEl>
                                          <p:spTgt spid="7"/>
                                        </p:tgtEl>
                                      </p:cBhvr>
                                    </p:cmd>
                                  </p:childTnLst>
                                </p:cTn>
                              </p:par>
                            </p:childTnLst>
                          </p:cTn>
                        </p:par>
                      </p:childTnLst>
                    </p:cTn>
                  </p:par>
                </p:childTnLst>
              </p:cTn>
              <p:nextCondLst>
                <p:cond evt="onClick" delay="0">
                  <p:tgtEl>
                    <p:spTgt spid="7"/>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32B1F4B-0DAD-458F-9916-BBA4558FCF0D}" type="slidenum">
              <a:rPr lang="en-US" smtClean="0"/>
              <a:pPr/>
              <a:t>14</a:t>
            </a:fld>
            <a:endParaRPr lang="en-US"/>
          </a:p>
        </p:txBody>
      </p:sp>
      <p:sp>
        <p:nvSpPr>
          <p:cNvPr id="6" name="Content Placeholder 5"/>
          <p:cNvSpPr>
            <a:spLocks noGrp="1"/>
          </p:cNvSpPr>
          <p:nvPr>
            <p:ph sz="quarter" idx="4294967295"/>
          </p:nvPr>
        </p:nvSpPr>
        <p:spPr>
          <a:xfrm>
            <a:off x="1371600" y="533400"/>
            <a:ext cx="7772400" cy="5486400"/>
          </a:xfrm>
        </p:spPr>
        <p:txBody>
          <a:bodyPr/>
          <a:lstStyle/>
          <a:p>
            <a:pPr>
              <a:buNone/>
            </a:pPr>
            <a:endParaRPr lang="en-US" sz="2800" dirty="0" smtClean="0"/>
          </a:p>
          <a:p>
            <a:pPr>
              <a:buNone/>
            </a:pPr>
            <a:r>
              <a:rPr lang="en-US" sz="2800" dirty="0" smtClean="0"/>
              <a:t>Look up the word </a:t>
            </a:r>
            <a:r>
              <a:rPr lang="en-US" sz="2800" b="1" dirty="0" smtClean="0"/>
              <a:t>cold</a:t>
            </a:r>
            <a:r>
              <a:rPr lang="en-US" sz="2800" dirty="0" smtClean="0"/>
              <a:t>. How many meanings does the </a:t>
            </a:r>
          </a:p>
          <a:p>
            <a:pPr>
              <a:buNone/>
            </a:pPr>
            <a:r>
              <a:rPr lang="en-US" sz="2800" dirty="0" smtClean="0"/>
              <a:t>word cold have? Click for the answer.</a:t>
            </a:r>
          </a:p>
          <a:p>
            <a:pPr>
              <a:buNone/>
            </a:pPr>
            <a:r>
              <a:rPr lang="en-US" sz="2800" dirty="0" smtClean="0"/>
              <a:t>	3</a:t>
            </a:r>
          </a:p>
          <a:p>
            <a:pPr>
              <a:buNone/>
            </a:pPr>
            <a:r>
              <a:rPr lang="en-US" sz="2800" dirty="0" smtClean="0"/>
              <a:t>Which one of the meanings for cold is used in this </a:t>
            </a:r>
          </a:p>
          <a:p>
            <a:pPr>
              <a:buNone/>
            </a:pPr>
            <a:r>
              <a:rPr lang="en-US" sz="2800" dirty="0" smtClean="0"/>
              <a:t>sentence? </a:t>
            </a:r>
            <a:r>
              <a:rPr lang="en-US" sz="2800" b="1" dirty="0" smtClean="0"/>
              <a:t>“ Emily’s hands were cold so she put on a </a:t>
            </a:r>
          </a:p>
          <a:p>
            <a:pPr>
              <a:buNone/>
            </a:pPr>
            <a:r>
              <a:rPr lang="en-US" sz="2800" b="1" dirty="0" smtClean="0"/>
              <a:t>pair of mittens.”</a:t>
            </a:r>
            <a:r>
              <a:rPr lang="en-US" sz="2800" dirty="0" smtClean="0"/>
              <a:t> Click for the answer.</a:t>
            </a:r>
          </a:p>
          <a:p>
            <a:pPr>
              <a:buNone/>
            </a:pPr>
            <a:r>
              <a:rPr lang="en-US" sz="2800" dirty="0" smtClean="0"/>
              <a:t>	2  </a:t>
            </a:r>
          </a:p>
          <a:p>
            <a:pPr>
              <a:buNone/>
            </a:pPr>
            <a:endParaRPr lang="en-US" sz="2800" dirty="0" smtClean="0"/>
          </a:p>
          <a:p>
            <a:pPr>
              <a:buNone/>
            </a:pPr>
            <a:endParaRPr lang="en-US" sz="2800" dirty="0" smtClean="0"/>
          </a:p>
          <a:p>
            <a:pPr>
              <a:buNone/>
            </a:pPr>
            <a:endParaRPr lang="en-US" sz="2800" dirty="0" smtClean="0"/>
          </a:p>
        </p:txBody>
      </p:sp>
      <p:pic>
        <p:nvPicPr>
          <p:cNvPr id="8" name="Picture 7" descr="cold.jpg"/>
          <p:cNvPicPr>
            <a:picLocks noChangeAspect="1"/>
          </p:cNvPicPr>
          <p:nvPr/>
        </p:nvPicPr>
        <p:blipFill>
          <a:blip r:embed="rId3" cstate="print"/>
          <a:stretch>
            <a:fillRect/>
          </a:stretch>
        </p:blipFill>
        <p:spPr>
          <a:xfrm>
            <a:off x="6705600" y="3733800"/>
            <a:ext cx="1856509" cy="2566065"/>
          </a:xfrm>
          <a:prstGeom prst="rect">
            <a:avLst/>
          </a:prstGeom>
        </p:spPr>
      </p:pic>
      <p:pic>
        <p:nvPicPr>
          <p:cNvPr id="5" name="Recorded Sound">
            <a:hlinkClick r:id="" action="ppaction://media"/>
          </p:cNvPr>
          <p:cNvPicPr>
            <a:picLocks noRot="1" noChangeAspect="1"/>
          </p:cNvPicPr>
          <p:nvPr>
            <a:wavAudioFile r:embed="rId1" name="Recorded Sound"/>
          </p:nvPr>
        </p:nvPicPr>
        <p:blipFill>
          <a:blip r:embed="rId4" cstate="print"/>
          <a:stretch>
            <a:fillRect/>
          </a:stretch>
        </p:blipFill>
        <p:spPr>
          <a:xfrm>
            <a:off x="6477000" y="56388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blinds(horizontal)">
                                      <p:cBhvr>
                                        <p:cTn id="7" dur="500"/>
                                        <p:tgtEl>
                                          <p:spTgt spid="6">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7" end="7"/>
                                            </p:txEl>
                                          </p:spTgt>
                                        </p:tgtEl>
                                        <p:attrNameLst>
                                          <p:attrName>style.visibility</p:attrName>
                                        </p:attrNameLst>
                                      </p:cBhvr>
                                      <p:to>
                                        <p:strVal val="visible"/>
                                      </p:to>
                                    </p:set>
                                    <p:animEffect transition="in" filter="blinds(horizontal)">
                                      <p:cBhvr>
                                        <p:cTn id="1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5"/>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18731" fill="hold"/>
                                        <p:tgtEl>
                                          <p:spTgt spid="5"/>
                                        </p:tgtEl>
                                      </p:cBhvr>
                                    </p:cmd>
                                  </p:childTnLst>
                                </p:cTn>
                              </p:par>
                            </p:childTnLst>
                          </p:cTn>
                        </p:par>
                      </p:childTnLst>
                    </p:cTn>
                  </p:par>
                </p:childTnLst>
              </p:cTn>
              <p:nextCondLst>
                <p:cond evt="onClick" delay="0">
                  <p:tgtEl>
                    <p:spTgt spid="5"/>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32B1F4B-0DAD-458F-9916-BBA4558FCF0D}" type="slidenum">
              <a:rPr lang="en-US" smtClean="0"/>
              <a:pPr/>
              <a:t>15</a:t>
            </a:fld>
            <a:endParaRPr lang="en-US"/>
          </a:p>
        </p:txBody>
      </p:sp>
      <p:sp>
        <p:nvSpPr>
          <p:cNvPr id="8" name="Content Placeholder 7"/>
          <p:cNvSpPr>
            <a:spLocks noGrp="1"/>
          </p:cNvSpPr>
          <p:nvPr>
            <p:ph sz="quarter" idx="4294967295"/>
          </p:nvPr>
        </p:nvSpPr>
        <p:spPr>
          <a:xfrm>
            <a:off x="838200" y="1447800"/>
            <a:ext cx="7772400" cy="4572000"/>
          </a:xfrm>
        </p:spPr>
        <p:txBody>
          <a:bodyPr/>
          <a:lstStyle/>
          <a:p>
            <a:pPr>
              <a:buNone/>
            </a:pPr>
            <a:r>
              <a:rPr lang="en-US" sz="2800" dirty="0" smtClean="0"/>
              <a:t>Look up the word </a:t>
            </a:r>
            <a:r>
              <a:rPr lang="en-US" sz="2800" b="1" dirty="0" smtClean="0"/>
              <a:t>grade</a:t>
            </a:r>
            <a:r>
              <a:rPr lang="en-US" sz="2800" dirty="0" smtClean="0"/>
              <a:t>. How many meanings does the </a:t>
            </a:r>
          </a:p>
          <a:p>
            <a:pPr>
              <a:buNone/>
            </a:pPr>
            <a:r>
              <a:rPr lang="en-US" sz="2800" dirty="0" smtClean="0"/>
              <a:t>word grade have? Click for the answer.</a:t>
            </a:r>
          </a:p>
          <a:p>
            <a:pPr>
              <a:buNone/>
            </a:pPr>
            <a:r>
              <a:rPr lang="en-US" sz="2800" dirty="0" smtClean="0"/>
              <a:t>	7</a:t>
            </a:r>
          </a:p>
          <a:p>
            <a:pPr>
              <a:buNone/>
            </a:pPr>
            <a:r>
              <a:rPr lang="en-US" sz="2800" dirty="0" smtClean="0"/>
              <a:t>Which one of the meanings for grade is used in this </a:t>
            </a:r>
          </a:p>
          <a:p>
            <a:pPr>
              <a:buNone/>
            </a:pPr>
            <a:r>
              <a:rPr lang="en-US" sz="2800" dirty="0" smtClean="0"/>
              <a:t>sentence? </a:t>
            </a:r>
            <a:r>
              <a:rPr lang="en-US" sz="2800" b="1" dirty="0" smtClean="0"/>
              <a:t>“ Sam got an A on his paper.”  </a:t>
            </a:r>
            <a:r>
              <a:rPr lang="en-US" sz="2800" dirty="0" smtClean="0"/>
              <a:t>Click for the </a:t>
            </a:r>
          </a:p>
          <a:p>
            <a:pPr>
              <a:buNone/>
            </a:pPr>
            <a:r>
              <a:rPr lang="en-US" sz="2800" dirty="0" smtClean="0"/>
              <a:t>answer.</a:t>
            </a:r>
          </a:p>
          <a:p>
            <a:pPr>
              <a:buNone/>
            </a:pPr>
            <a:r>
              <a:rPr lang="en-US" sz="2800" dirty="0" smtClean="0"/>
              <a:t>	6  </a:t>
            </a:r>
          </a:p>
        </p:txBody>
      </p:sp>
      <p:pic>
        <p:nvPicPr>
          <p:cNvPr id="9" name="Picture 8" descr="grade.bmp"/>
          <p:cNvPicPr>
            <a:picLocks noChangeAspect="1"/>
          </p:cNvPicPr>
          <p:nvPr/>
        </p:nvPicPr>
        <p:blipFill>
          <a:blip r:embed="rId3" cstate="print"/>
          <a:stretch>
            <a:fillRect/>
          </a:stretch>
        </p:blipFill>
        <p:spPr>
          <a:xfrm>
            <a:off x="4038600" y="4038600"/>
            <a:ext cx="1771486" cy="2593045"/>
          </a:xfrm>
          <a:prstGeom prst="rect">
            <a:avLst/>
          </a:prstGeom>
        </p:spPr>
      </p:pic>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7924800" y="58674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blinds(horizontal)">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6" end="6"/>
                                            </p:txEl>
                                          </p:spTgt>
                                        </p:tgtEl>
                                        <p:attrNameLst>
                                          <p:attrName>style.visibility</p:attrName>
                                        </p:attrNameLst>
                                      </p:cBhvr>
                                      <p:to>
                                        <p:strVal val="visible"/>
                                      </p:to>
                                    </p:set>
                                    <p:animEffect transition="in" filter="blinds(horizontal)">
                                      <p:cBhvr>
                                        <p:cTn id="12"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6"/>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16101" fill="hold"/>
                                        <p:tgtEl>
                                          <p:spTgt spid="6"/>
                                        </p:tgtEl>
                                      </p:cBhvr>
                                    </p:cmd>
                                  </p:childTnLst>
                                </p:cTn>
                              </p:par>
                            </p:childTnLst>
                          </p:cTn>
                        </p:par>
                      </p:childTnLst>
                    </p:cTn>
                  </p:par>
                </p:childTnLst>
              </p:cTn>
              <p:nextCondLst>
                <p:cond evt="onClick" delay="0">
                  <p:tgtEl>
                    <p:spTgt spid="6"/>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29200"/>
            <a:ext cx="7772400" cy="1143000"/>
          </a:xfrm>
        </p:spPr>
        <p:txBody>
          <a:bodyPr>
            <a:normAutofit fontScale="90000"/>
          </a:bodyPr>
          <a:lstStyle/>
          <a:p>
            <a:pPr algn="ctr"/>
            <a:r>
              <a:rPr lang="en-US" dirty="0" smtClean="0"/>
              <a:t/>
            </a:r>
            <a:br>
              <a:rPr lang="en-US" dirty="0" smtClean="0"/>
            </a:br>
            <a:r>
              <a:rPr lang="en-US" dirty="0" smtClean="0"/>
              <a:t/>
            </a:r>
            <a:br>
              <a:rPr lang="en-US" dirty="0" smtClean="0"/>
            </a:br>
            <a:r>
              <a:rPr lang="en-US" dirty="0" smtClean="0"/>
              <a:t>You are a dictionary expert.</a:t>
            </a:r>
            <a:br>
              <a:rPr lang="en-US" dirty="0" smtClean="0"/>
            </a:br>
            <a:endParaRPr lang="en-US" dirty="0"/>
          </a:p>
        </p:txBody>
      </p:sp>
      <p:sp>
        <p:nvSpPr>
          <p:cNvPr id="3" name="Slide Number Placeholder 2"/>
          <p:cNvSpPr>
            <a:spLocks noGrp="1"/>
          </p:cNvSpPr>
          <p:nvPr>
            <p:ph type="sldNum" sz="quarter" idx="12"/>
          </p:nvPr>
        </p:nvSpPr>
        <p:spPr/>
        <p:txBody>
          <a:bodyPr/>
          <a:lstStyle/>
          <a:p>
            <a:fld id="{C32B1F4B-0DAD-458F-9916-BBA4558FCF0D}" type="slidenum">
              <a:rPr lang="en-US" smtClean="0"/>
              <a:pPr/>
              <a:t>16</a:t>
            </a:fld>
            <a:endParaRPr lang="en-US"/>
          </a:p>
        </p:txBody>
      </p:sp>
      <p:sp>
        <p:nvSpPr>
          <p:cNvPr id="4" name="Content Placeholder 3"/>
          <p:cNvSpPr>
            <a:spLocks noGrp="1"/>
          </p:cNvSpPr>
          <p:nvPr>
            <p:ph sz="quarter" idx="1"/>
          </p:nvPr>
        </p:nvSpPr>
        <p:spPr/>
        <p:txBody>
          <a:bodyPr/>
          <a:lstStyle/>
          <a:p>
            <a:endParaRPr lang="en-US" dirty="0" smtClean="0"/>
          </a:p>
          <a:p>
            <a:endParaRPr lang="en-US" dirty="0"/>
          </a:p>
        </p:txBody>
      </p:sp>
      <p:pic>
        <p:nvPicPr>
          <p:cNvPr id="5" name="Picture 4" descr="imagesCAPKVDLB.jpg"/>
          <p:cNvPicPr>
            <a:picLocks noChangeAspect="1"/>
          </p:cNvPicPr>
          <p:nvPr/>
        </p:nvPicPr>
        <p:blipFill>
          <a:blip r:embed="rId3" cstate="print"/>
          <a:stretch>
            <a:fillRect/>
          </a:stretch>
        </p:blipFill>
        <p:spPr>
          <a:xfrm>
            <a:off x="4114800" y="228600"/>
            <a:ext cx="3181350" cy="4522062"/>
          </a:xfrm>
          <a:prstGeom prst="rect">
            <a:avLst/>
          </a:prstGeom>
        </p:spPr>
      </p:pic>
      <p:pic>
        <p:nvPicPr>
          <p:cNvPr id="6" name="Picture 5" descr="star.jpg"/>
          <p:cNvPicPr>
            <a:picLocks noChangeAspect="1"/>
          </p:cNvPicPr>
          <p:nvPr/>
        </p:nvPicPr>
        <p:blipFill>
          <a:blip r:embed="rId4" cstate="print"/>
          <a:stretch>
            <a:fillRect/>
          </a:stretch>
        </p:blipFill>
        <p:spPr>
          <a:xfrm>
            <a:off x="685800" y="2590800"/>
            <a:ext cx="2124075" cy="2152650"/>
          </a:xfrm>
          <a:prstGeom prst="rect">
            <a:avLst/>
          </a:prstGeom>
        </p:spPr>
      </p:pic>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77200" y="5715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600"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32B1F4B-0DAD-458F-9916-BBA4558FCF0D}" type="slidenum">
              <a:rPr lang="en-US" smtClean="0"/>
              <a:pPr/>
              <a:t>17</a:t>
            </a:fld>
            <a:endParaRPr lang="en-US"/>
          </a:p>
        </p:txBody>
      </p:sp>
      <p:sp>
        <p:nvSpPr>
          <p:cNvPr id="8" name="Content Placeholder 7"/>
          <p:cNvSpPr>
            <a:spLocks noGrp="1"/>
          </p:cNvSpPr>
          <p:nvPr>
            <p:ph sz="quarter" idx="4294967295"/>
          </p:nvPr>
        </p:nvSpPr>
        <p:spPr>
          <a:xfrm>
            <a:off x="1371600" y="1447800"/>
            <a:ext cx="7772400" cy="4572000"/>
          </a:xfrm>
        </p:spPr>
        <p:txBody>
          <a:bodyPr/>
          <a:lstStyle/>
          <a:p>
            <a:pPr>
              <a:buNone/>
            </a:pPr>
            <a:endParaRPr lang="en-US" dirty="0" smtClean="0">
              <a:latin typeface="Script MT Bold" pitchFamily="66" charset="0"/>
            </a:endParaRPr>
          </a:p>
          <a:p>
            <a:pPr>
              <a:buNone/>
            </a:pPr>
            <a:endParaRPr lang="en-US" dirty="0" smtClean="0">
              <a:latin typeface="Script MT Bold" pitchFamily="66" charset="0"/>
            </a:endParaRPr>
          </a:p>
          <a:p>
            <a:pPr>
              <a:buNone/>
            </a:pPr>
            <a:endParaRPr lang="en-US" dirty="0" smtClean="0">
              <a:latin typeface="Script MT Bold" pitchFamily="66" charset="0"/>
            </a:endParaRPr>
          </a:p>
          <a:p>
            <a:pPr>
              <a:buNone/>
            </a:pPr>
            <a:r>
              <a:rPr lang="en-US" dirty="0" smtClean="0">
                <a:latin typeface="Script MT Bold" pitchFamily="66" charset="0"/>
              </a:rPr>
              <a:t>Created </a:t>
            </a:r>
            <a:r>
              <a:rPr lang="en-US" dirty="0" smtClean="0">
                <a:latin typeface="Script MT Bold" pitchFamily="66" charset="0"/>
              </a:rPr>
              <a:t>by:</a:t>
            </a:r>
          </a:p>
          <a:p>
            <a:pPr>
              <a:buNone/>
            </a:pPr>
            <a:r>
              <a:rPr lang="en-US" dirty="0" smtClean="0"/>
              <a:t>	</a:t>
            </a:r>
            <a:r>
              <a:rPr lang="en-US" dirty="0" err="1" smtClean="0">
                <a:latin typeface="Script MT Bold" pitchFamily="66" charset="0"/>
              </a:rPr>
              <a:t>Jeannye</a:t>
            </a:r>
            <a:r>
              <a:rPr lang="en-US" dirty="0" smtClean="0">
                <a:latin typeface="Script MT Bold" pitchFamily="66" charset="0"/>
              </a:rPr>
              <a:t> Glidden, Librarian</a:t>
            </a:r>
          </a:p>
          <a:p>
            <a:pPr>
              <a:buNone/>
            </a:pPr>
            <a:r>
              <a:rPr lang="en-US" dirty="0" smtClean="0">
                <a:latin typeface="Script MT Bold" pitchFamily="66" charset="0"/>
              </a:rPr>
              <a:t>	Susquehanna Community Elementary School</a:t>
            </a:r>
          </a:p>
          <a:p>
            <a:pPr>
              <a:buNone/>
            </a:pPr>
            <a:r>
              <a:rPr lang="en-US" dirty="0" smtClean="0">
                <a:latin typeface="Script MT Bold" pitchFamily="66" charset="0"/>
              </a:rPr>
              <a:t>	Susquehanna, PA 18847</a:t>
            </a:r>
          </a:p>
          <a:p>
            <a:pPr>
              <a:buNone/>
            </a:pPr>
            <a:r>
              <a:rPr lang="en-US" dirty="0" smtClean="0">
                <a:latin typeface="Baskerville Old Face" pitchFamily="18" charset="0"/>
              </a:rPr>
              <a:t>	</a:t>
            </a:r>
            <a:r>
              <a:rPr lang="en-US" b="1" dirty="0" smtClean="0">
                <a:solidFill>
                  <a:srgbClr val="002060"/>
                </a:solidFill>
                <a:latin typeface="Baskerville Old Face" pitchFamily="18" charset="0"/>
                <a:hlinkClick r:id="rId2"/>
              </a:rPr>
              <a:t>jglidden@scschools.org</a:t>
            </a:r>
            <a:endParaRPr lang="en-US" dirty="0" smtClean="0"/>
          </a:p>
          <a:p>
            <a:pPr>
              <a:buNone/>
            </a:pPr>
            <a:r>
              <a:rPr lang="en-US" dirty="0" smtClean="0"/>
              <a:t>	</a:t>
            </a:r>
            <a:endParaRPr lang="en-US" dirty="0"/>
          </a:p>
        </p:txBody>
      </p:sp>
      <p:pic>
        <p:nvPicPr>
          <p:cNvPr id="7" name="Picture 6" descr="imagesCAZAVJ1L.jpg"/>
          <p:cNvPicPr>
            <a:picLocks noChangeAspect="1"/>
          </p:cNvPicPr>
          <p:nvPr/>
        </p:nvPicPr>
        <p:blipFill>
          <a:blip r:embed="rId3" cstate="print"/>
          <a:stretch>
            <a:fillRect/>
          </a:stretch>
        </p:blipFill>
        <p:spPr>
          <a:xfrm>
            <a:off x="5791200" y="914400"/>
            <a:ext cx="2286000" cy="2286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 Use a Dictionary?</a:t>
            </a:r>
            <a:endParaRPr lang="en-US" dirty="0"/>
          </a:p>
        </p:txBody>
      </p:sp>
      <p:sp>
        <p:nvSpPr>
          <p:cNvPr id="3" name="Content Placeholder 2"/>
          <p:cNvSpPr>
            <a:spLocks noGrp="1"/>
          </p:cNvSpPr>
          <p:nvPr>
            <p:ph sz="quarter" idx="1"/>
          </p:nvPr>
        </p:nvSpPr>
        <p:spPr>
          <a:xfrm>
            <a:off x="914400" y="1752600"/>
            <a:ext cx="7772400" cy="4572000"/>
          </a:xfrm>
        </p:spPr>
        <p:txBody>
          <a:bodyPr/>
          <a:lstStyle/>
          <a:p>
            <a:r>
              <a:rPr lang="en-US" sz="3600" dirty="0" smtClean="0"/>
              <a:t>to see how to spell a word</a:t>
            </a:r>
          </a:p>
          <a:p>
            <a:r>
              <a:rPr lang="en-US" sz="3600" dirty="0" smtClean="0"/>
              <a:t>to learn how to pronounce a word correctly </a:t>
            </a:r>
          </a:p>
          <a:p>
            <a:r>
              <a:rPr lang="en-US" sz="3600" dirty="0" smtClean="0"/>
              <a:t>to define a word</a:t>
            </a:r>
          </a:p>
          <a:p>
            <a:r>
              <a:rPr lang="en-US" sz="3600" dirty="0" smtClean="0"/>
              <a:t>to find synonyms and antonyms for a word</a:t>
            </a:r>
          </a:p>
          <a:p>
            <a:r>
              <a:rPr lang="en-US" sz="3600" dirty="0" smtClean="0"/>
              <a:t>to find out how many syllables are in a word</a:t>
            </a:r>
          </a:p>
          <a:p>
            <a:r>
              <a:rPr lang="en-US" sz="3600" dirty="0" smtClean="0"/>
              <a:t>to find out what part of speech a word is</a:t>
            </a:r>
          </a:p>
          <a:p>
            <a:pPr>
              <a:buNone/>
            </a:pPr>
            <a:endParaRPr lang="en-US" dirty="0"/>
          </a:p>
        </p:txBody>
      </p:sp>
      <p:sp>
        <p:nvSpPr>
          <p:cNvPr id="4" name="Slide Number Placeholder 3"/>
          <p:cNvSpPr>
            <a:spLocks noGrp="1"/>
          </p:cNvSpPr>
          <p:nvPr>
            <p:ph type="sldNum" sz="quarter" idx="12"/>
          </p:nvPr>
        </p:nvSpPr>
        <p:spPr/>
        <p:txBody>
          <a:bodyPr/>
          <a:lstStyle/>
          <a:p>
            <a:fld id="{C32B1F4B-0DAD-458F-9916-BBA4558FCF0D}" type="slidenum">
              <a:rPr lang="en-US" smtClean="0"/>
              <a:pPr/>
              <a:t>2</a:t>
            </a:fld>
            <a:endParaRPr lang="en-US"/>
          </a:p>
        </p:txBody>
      </p:sp>
      <p:pic>
        <p:nvPicPr>
          <p:cNvPr id="5" name="why">
            <a:hlinkClick r:id="" action="ppaction://media"/>
          </p:cNvPr>
          <p:cNvPicPr>
            <a:picLocks noRot="1" noChangeAspect="1"/>
          </p:cNvPicPr>
          <p:nvPr>
            <a:wavAudioFile r:embed="rId1" name="why"/>
          </p:nvPr>
        </p:nvPicPr>
        <p:blipFill>
          <a:blip r:embed="rId4" cstate="print"/>
          <a:stretch>
            <a:fillRect/>
          </a:stretch>
        </p:blipFill>
        <p:spPr>
          <a:xfrm>
            <a:off x="8229600" y="5943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39" restart="whenNotActive" fill="hold" evtFilter="cancelBubble" nodeType="interactiveSeq">
                <p:stCondLst>
                  <p:cond evt="onClick" delay="0">
                    <p:tgtEl>
                      <p:spTgt spid="5"/>
                    </p:tgtEl>
                  </p:cond>
                </p:stCondLst>
                <p:endSync evt="end" delay="0">
                  <p:rtn val="all"/>
                </p:endSync>
                <p:childTnLst>
                  <p:par>
                    <p:cTn id="40" fill="hold">
                      <p:stCondLst>
                        <p:cond delay="0"/>
                      </p:stCondLst>
                      <p:childTnLst>
                        <p:par>
                          <p:cTn id="41" fill="hold">
                            <p:stCondLst>
                              <p:cond delay="0"/>
                            </p:stCondLst>
                            <p:childTnLst>
                              <p:par>
                                <p:cTn id="42" presetID="1" presetClass="mediacall" presetSubtype="0" fill="hold" nodeType="clickEffect">
                                  <p:stCondLst>
                                    <p:cond delay="0"/>
                                  </p:stCondLst>
                                  <p:childTnLst>
                                    <p:cmd type="call" cmd="playFrom(0.0)">
                                      <p:cBhvr>
                                        <p:cTn id="43" dur="20840" fill="hold"/>
                                        <p:tgtEl>
                                          <p:spTgt spid="5"/>
                                        </p:tgtEl>
                                      </p:cBhvr>
                                    </p:cmd>
                                  </p:childTnLst>
                                </p:cTn>
                              </p:par>
                            </p:childTnLst>
                          </p:cTn>
                        </p:par>
                      </p:childTnLst>
                    </p:cTn>
                  </p:par>
                </p:childTnLst>
              </p:cTn>
              <p:nextCondLst>
                <p:cond evt="onClick" delay="0">
                  <p:tgtEl>
                    <p:spTgt spid="5"/>
                  </p:tgtEl>
                </p:cond>
              </p:nextCondLst>
            </p:seq>
            <p:audio>
              <p:cMediaNode>
                <p:cTn id="44"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t>
            </a:r>
            <a:r>
              <a:rPr lang="en-US" dirty="0" smtClean="0">
                <a:solidFill>
                  <a:srgbClr val="FF0000"/>
                </a:solidFill>
              </a:rPr>
              <a:t>guide</a:t>
            </a:r>
            <a:r>
              <a:rPr lang="en-US" dirty="0" smtClean="0"/>
              <a:t> words and </a:t>
            </a:r>
            <a:r>
              <a:rPr lang="en-US" dirty="0" smtClean="0">
                <a:solidFill>
                  <a:srgbClr val="FF0000"/>
                </a:solidFill>
              </a:rPr>
              <a:t>entry</a:t>
            </a:r>
            <a:r>
              <a:rPr lang="en-US" dirty="0" smtClean="0"/>
              <a:t> words</a:t>
            </a:r>
            <a:endParaRPr lang="en-US" dirty="0"/>
          </a:p>
        </p:txBody>
      </p:sp>
      <p:sp>
        <p:nvSpPr>
          <p:cNvPr id="6" name="Text Placeholder 5"/>
          <p:cNvSpPr>
            <a:spLocks noGrp="1"/>
          </p:cNvSpPr>
          <p:nvPr>
            <p:ph type="body" idx="2"/>
          </p:nvPr>
        </p:nvSpPr>
        <p:spPr>
          <a:xfrm>
            <a:off x="838200" y="1981200"/>
            <a:ext cx="7467600" cy="1371600"/>
          </a:xfrm>
        </p:spPr>
        <p:txBody>
          <a:bodyPr>
            <a:normAutofit lnSpcReduction="10000"/>
          </a:bodyPr>
          <a:lstStyle/>
          <a:p>
            <a:r>
              <a:rPr lang="en-US" sz="2000" dirty="0" smtClean="0">
                <a:solidFill>
                  <a:srgbClr val="FF0000"/>
                </a:solidFill>
              </a:rPr>
              <a:t>Guide</a:t>
            </a:r>
            <a:r>
              <a:rPr lang="en-US" sz="2000" dirty="0" smtClean="0"/>
              <a:t> words – show the first word and the last word on the page.</a:t>
            </a:r>
          </a:p>
          <a:p>
            <a:r>
              <a:rPr lang="en-US" sz="2000" dirty="0" smtClean="0"/>
              <a:t>The </a:t>
            </a:r>
            <a:r>
              <a:rPr lang="en-US" sz="2000" dirty="0" smtClean="0">
                <a:solidFill>
                  <a:srgbClr val="FF0000"/>
                </a:solidFill>
              </a:rPr>
              <a:t>guide</a:t>
            </a:r>
            <a:r>
              <a:rPr lang="en-US" sz="2000" dirty="0" smtClean="0"/>
              <a:t> words on this page are </a:t>
            </a:r>
            <a:r>
              <a:rPr lang="en-US" sz="2000" b="1" dirty="0" smtClean="0"/>
              <a:t>alone </a:t>
            </a:r>
            <a:r>
              <a:rPr lang="en-US" sz="2000" dirty="0" smtClean="0"/>
              <a:t>and</a:t>
            </a:r>
            <a:r>
              <a:rPr lang="en-US" sz="2000" b="1" dirty="0" smtClean="0"/>
              <a:t> alumnus.</a:t>
            </a:r>
          </a:p>
          <a:p>
            <a:r>
              <a:rPr lang="en-US" sz="2000" dirty="0" smtClean="0">
                <a:solidFill>
                  <a:srgbClr val="FF0000"/>
                </a:solidFill>
              </a:rPr>
              <a:t>Entry</a:t>
            </a:r>
            <a:r>
              <a:rPr lang="en-US" sz="2000" dirty="0" smtClean="0"/>
              <a:t> words – are in ABC order. They are in </a:t>
            </a:r>
            <a:r>
              <a:rPr lang="en-US" sz="2000" b="1" dirty="0" smtClean="0"/>
              <a:t>bold</a:t>
            </a:r>
            <a:r>
              <a:rPr lang="en-US" sz="2000" dirty="0" smtClean="0"/>
              <a:t> print</a:t>
            </a:r>
            <a:r>
              <a:rPr lang="en-US" dirty="0" smtClean="0"/>
              <a:t>. </a:t>
            </a:r>
            <a:r>
              <a:rPr lang="en-US" b="1" dirty="0" smtClean="0"/>
              <a:t>Alone</a:t>
            </a:r>
            <a:r>
              <a:rPr lang="en-US" dirty="0" smtClean="0"/>
              <a:t> is the first entry word on this page.</a:t>
            </a:r>
          </a:p>
          <a:p>
            <a:endParaRPr lang="en-US" dirty="0"/>
          </a:p>
        </p:txBody>
      </p:sp>
      <p:sp>
        <p:nvSpPr>
          <p:cNvPr id="5" name="Content Placeholder 4"/>
          <p:cNvSpPr>
            <a:spLocks noGrp="1"/>
          </p:cNvSpPr>
          <p:nvPr>
            <p:ph sz="quarter" idx="1"/>
          </p:nvPr>
        </p:nvSpPr>
        <p:spPr>
          <a:xfrm>
            <a:off x="2971800" y="3581400"/>
            <a:ext cx="5715000" cy="2514600"/>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9" name="Picture 8" descr="dictionary 003.jpg"/>
          <p:cNvPicPr>
            <a:picLocks noChangeAspect="1"/>
          </p:cNvPicPr>
          <p:nvPr/>
        </p:nvPicPr>
        <p:blipFill>
          <a:blip r:embed="rId3" cstate="print"/>
          <a:srcRect t="6250" b="53125"/>
          <a:stretch>
            <a:fillRect/>
          </a:stretch>
        </p:blipFill>
        <p:spPr>
          <a:xfrm>
            <a:off x="1524000" y="3505200"/>
            <a:ext cx="5485655" cy="3048000"/>
          </a:xfrm>
          <a:prstGeom prst="rect">
            <a:avLst/>
          </a:prstGeom>
        </p:spPr>
      </p:pic>
      <p:sp>
        <p:nvSpPr>
          <p:cNvPr id="7" name="Slide Number Placeholder 6"/>
          <p:cNvSpPr>
            <a:spLocks noGrp="1"/>
          </p:cNvSpPr>
          <p:nvPr>
            <p:ph type="sldNum" sz="quarter" idx="12"/>
          </p:nvPr>
        </p:nvSpPr>
        <p:spPr/>
        <p:txBody>
          <a:bodyPr/>
          <a:lstStyle/>
          <a:p>
            <a:fld id="{C32B1F4B-0DAD-458F-9916-BBA4558FCF0D}" type="slidenum">
              <a:rPr lang="en-US" smtClean="0"/>
              <a:pPr/>
              <a:t>3</a:t>
            </a:fld>
            <a:endParaRPr lang="en-US"/>
          </a:p>
        </p:txBody>
      </p:sp>
      <p:pic>
        <p:nvPicPr>
          <p:cNvPr id="8" name="guide">
            <a:hlinkClick r:id="" action="ppaction://media"/>
          </p:cNvPr>
          <p:cNvPicPr>
            <a:picLocks noRot="1" noChangeAspect="1"/>
          </p:cNvPicPr>
          <p:nvPr>
            <a:wavAudioFile r:embed="rId1" name="guide"/>
          </p:nvPr>
        </p:nvPicPr>
        <p:blipFill>
          <a:blip r:embed="rId4" cstate="print"/>
          <a:stretch>
            <a:fillRect/>
          </a:stretch>
        </p:blipFill>
        <p:spPr>
          <a:xfrm>
            <a:off x="8305800" y="6019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541"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Alphabetical Order Practice</a:t>
            </a:r>
            <a:endParaRPr lang="en-US" dirty="0"/>
          </a:p>
        </p:txBody>
      </p:sp>
      <p:sp>
        <p:nvSpPr>
          <p:cNvPr id="3" name="Slide Number Placeholder 2"/>
          <p:cNvSpPr>
            <a:spLocks noGrp="1"/>
          </p:cNvSpPr>
          <p:nvPr>
            <p:ph type="sldNum" sz="quarter" idx="12"/>
          </p:nvPr>
        </p:nvSpPr>
        <p:spPr/>
        <p:txBody>
          <a:bodyPr/>
          <a:lstStyle/>
          <a:p>
            <a:fld id="{C32B1F4B-0DAD-458F-9916-BBA4558FCF0D}" type="slidenum">
              <a:rPr lang="en-US" smtClean="0"/>
              <a:pPr/>
              <a:t>4</a:t>
            </a:fld>
            <a:endParaRPr lang="en-US"/>
          </a:p>
        </p:txBody>
      </p:sp>
      <p:sp>
        <p:nvSpPr>
          <p:cNvPr id="4" name="Content Placeholder 3"/>
          <p:cNvSpPr>
            <a:spLocks noGrp="1"/>
          </p:cNvSpPr>
          <p:nvPr>
            <p:ph sz="quarter" idx="1"/>
          </p:nvPr>
        </p:nvSpPr>
        <p:spPr/>
        <p:txBody>
          <a:bodyPr/>
          <a:lstStyle/>
          <a:p>
            <a:r>
              <a:rPr lang="en-US" dirty="0" smtClean="0">
                <a:hlinkClick r:id="rId3"/>
              </a:rPr>
              <a:t>ABC Train</a:t>
            </a:r>
            <a:endParaRPr lang="en-US" dirty="0" smtClean="0"/>
          </a:p>
          <a:p>
            <a:r>
              <a:rPr lang="en-US" dirty="0" smtClean="0">
                <a:hlinkClick r:id="rId4"/>
              </a:rPr>
              <a:t>Paw Park Alphabet Bears</a:t>
            </a:r>
            <a:endParaRPr lang="en-US" dirty="0" smtClean="0"/>
          </a:p>
          <a:p>
            <a:r>
              <a:rPr lang="en-US" dirty="0" smtClean="0">
                <a:hlinkClick r:id="rId5"/>
              </a:rPr>
              <a:t>ABC Order</a:t>
            </a:r>
            <a:endParaRPr lang="en-US" dirty="0" smtClean="0"/>
          </a:p>
          <a:p>
            <a:pPr>
              <a:buNone/>
            </a:pPr>
            <a:endParaRPr lang="en-US" dirty="0"/>
          </a:p>
        </p:txBody>
      </p:sp>
      <p:pic>
        <p:nvPicPr>
          <p:cNvPr id="5" name="Recorded Sound">
            <a:hlinkClick r:id="" action="ppaction://media"/>
          </p:cNvPr>
          <p:cNvPicPr>
            <a:picLocks noRot="1" noChangeAspect="1"/>
          </p:cNvPicPr>
          <p:nvPr>
            <a:wavAudioFile r:embed="rId1" name="Recorded Sound"/>
          </p:nvPr>
        </p:nvPicPr>
        <p:blipFill>
          <a:blip r:embed="rId6"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53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Quick way to look for a word</a:t>
            </a:r>
            <a:endParaRPr lang="en-US" dirty="0"/>
          </a:p>
        </p:txBody>
      </p:sp>
      <p:sp>
        <p:nvSpPr>
          <p:cNvPr id="3" name="Content Placeholder 2"/>
          <p:cNvSpPr>
            <a:spLocks noGrp="1"/>
          </p:cNvSpPr>
          <p:nvPr>
            <p:ph sz="quarter" idx="1"/>
          </p:nvPr>
        </p:nvSpPr>
        <p:spPr/>
        <p:txBody>
          <a:bodyPr>
            <a:noAutofit/>
          </a:bodyPr>
          <a:lstStyle/>
          <a:p>
            <a:pPr>
              <a:buNone/>
            </a:pPr>
            <a:r>
              <a:rPr lang="en-US" sz="3600" b="1" dirty="0" smtClean="0">
                <a:solidFill>
                  <a:srgbClr val="00B0F0"/>
                </a:solidFill>
              </a:rPr>
              <a:t>ABCDEFGHI</a:t>
            </a:r>
            <a:r>
              <a:rPr lang="en-US" sz="3600" b="1" dirty="0" smtClean="0"/>
              <a:t>JKLMNOPQR</a:t>
            </a:r>
            <a:r>
              <a:rPr lang="en-US" sz="3600" b="1" dirty="0" smtClean="0">
                <a:solidFill>
                  <a:srgbClr val="00B050"/>
                </a:solidFill>
              </a:rPr>
              <a:t>STUVWXYZ</a:t>
            </a:r>
          </a:p>
          <a:p>
            <a:r>
              <a:rPr lang="en-US" sz="3200" dirty="0" smtClean="0"/>
              <a:t>Start by going to the </a:t>
            </a:r>
            <a:r>
              <a:rPr lang="en-US" sz="3200" b="1" dirty="0" smtClean="0">
                <a:solidFill>
                  <a:srgbClr val="00B0F0"/>
                </a:solidFill>
              </a:rPr>
              <a:t>beginning</a:t>
            </a:r>
            <a:r>
              <a:rPr lang="en-US" sz="3200" dirty="0" smtClean="0"/>
              <a:t>, </a:t>
            </a:r>
            <a:r>
              <a:rPr lang="en-US" sz="3200" b="1" dirty="0" smtClean="0"/>
              <a:t>middle</a:t>
            </a:r>
            <a:r>
              <a:rPr lang="en-US" sz="3200" dirty="0" smtClean="0"/>
              <a:t> or </a:t>
            </a:r>
            <a:r>
              <a:rPr lang="en-US" sz="3200" b="1" dirty="0" smtClean="0">
                <a:solidFill>
                  <a:srgbClr val="00B050"/>
                </a:solidFill>
              </a:rPr>
              <a:t>end</a:t>
            </a:r>
            <a:r>
              <a:rPr lang="en-US" sz="3200" dirty="0" smtClean="0"/>
              <a:t> of the dictionary to locate a word.</a:t>
            </a:r>
          </a:p>
          <a:p>
            <a:pPr lvl="2"/>
            <a:r>
              <a:rPr lang="en-US" sz="3200" dirty="0" smtClean="0"/>
              <a:t>Example: If you were looking for the word </a:t>
            </a:r>
            <a:r>
              <a:rPr lang="en-US" sz="3200" b="1" u="sng" dirty="0" smtClean="0"/>
              <a:t>cat</a:t>
            </a:r>
            <a:r>
              <a:rPr lang="en-US" sz="3200" b="1" dirty="0" smtClean="0"/>
              <a:t>, </a:t>
            </a:r>
            <a:r>
              <a:rPr lang="en-US" sz="3200" dirty="0" smtClean="0"/>
              <a:t>would you find the word in the </a:t>
            </a:r>
            <a:r>
              <a:rPr lang="en-US" sz="3200" b="1" dirty="0" smtClean="0">
                <a:solidFill>
                  <a:srgbClr val="00B0F0"/>
                </a:solidFill>
              </a:rPr>
              <a:t>beginning</a:t>
            </a:r>
            <a:r>
              <a:rPr lang="en-US" sz="3200" dirty="0" smtClean="0"/>
              <a:t>, </a:t>
            </a:r>
            <a:r>
              <a:rPr lang="en-US" sz="3200" b="1" dirty="0" smtClean="0"/>
              <a:t>middle</a:t>
            </a:r>
            <a:r>
              <a:rPr lang="en-US" sz="3200" dirty="0" smtClean="0"/>
              <a:t> or </a:t>
            </a:r>
            <a:r>
              <a:rPr lang="en-US" sz="3200" b="1" dirty="0" smtClean="0">
                <a:solidFill>
                  <a:srgbClr val="00B050"/>
                </a:solidFill>
              </a:rPr>
              <a:t>end</a:t>
            </a:r>
            <a:r>
              <a:rPr lang="en-US" sz="3200" dirty="0" smtClean="0"/>
              <a:t> of the dictionary? How about:</a:t>
            </a:r>
          </a:p>
          <a:p>
            <a:pPr lvl="3"/>
            <a:r>
              <a:rPr lang="en-US" sz="3200" b="1" u="sng" dirty="0" smtClean="0">
                <a:solidFill>
                  <a:srgbClr val="00B0F0"/>
                </a:solidFill>
              </a:rPr>
              <a:t>f</a:t>
            </a:r>
            <a:r>
              <a:rPr lang="en-US" sz="3200" u="sng" dirty="0" smtClean="0"/>
              <a:t>orget</a:t>
            </a:r>
            <a:r>
              <a:rPr lang="en-US" sz="3200" b="1" dirty="0" smtClean="0"/>
              <a:t>	</a:t>
            </a:r>
            <a:r>
              <a:rPr lang="en-US" sz="3200" b="1" u="sng" dirty="0" smtClean="0">
                <a:solidFill>
                  <a:srgbClr val="00B050"/>
                </a:solidFill>
              </a:rPr>
              <a:t>s</a:t>
            </a:r>
            <a:r>
              <a:rPr lang="en-US" sz="3200" u="sng" dirty="0" smtClean="0"/>
              <a:t>hake</a:t>
            </a:r>
            <a:r>
              <a:rPr lang="en-US" sz="3200" b="1" dirty="0" smtClean="0"/>
              <a:t>		</a:t>
            </a:r>
            <a:r>
              <a:rPr lang="en-US" sz="3200" b="1" u="sng" dirty="0" smtClean="0"/>
              <a:t>o</a:t>
            </a:r>
            <a:r>
              <a:rPr lang="en-US" sz="3200" u="sng" dirty="0" smtClean="0"/>
              <a:t>pposite</a:t>
            </a:r>
            <a:r>
              <a:rPr lang="en-US" sz="3200" b="1" dirty="0" smtClean="0"/>
              <a:t>	</a:t>
            </a:r>
          </a:p>
          <a:p>
            <a:pPr lvl="3">
              <a:buNone/>
            </a:pPr>
            <a:endParaRPr lang="en-US" sz="3200" dirty="0" smtClean="0"/>
          </a:p>
          <a:p>
            <a:pPr lvl="3"/>
            <a:endParaRPr lang="en-US" dirty="0"/>
          </a:p>
        </p:txBody>
      </p:sp>
      <p:sp>
        <p:nvSpPr>
          <p:cNvPr id="4" name="Slide Number Placeholder 3"/>
          <p:cNvSpPr>
            <a:spLocks noGrp="1"/>
          </p:cNvSpPr>
          <p:nvPr>
            <p:ph type="sldNum" sz="quarter" idx="12"/>
          </p:nvPr>
        </p:nvSpPr>
        <p:spPr/>
        <p:txBody>
          <a:bodyPr/>
          <a:lstStyle/>
          <a:p>
            <a:fld id="{C32B1F4B-0DAD-458F-9916-BBA4558FCF0D}" type="slidenum">
              <a:rPr lang="en-US" smtClean="0"/>
              <a:pPr/>
              <a:t>5</a:t>
            </a:fld>
            <a:endParaRPr lang="en-US"/>
          </a:p>
        </p:txBody>
      </p:sp>
      <p:pic>
        <p:nvPicPr>
          <p:cNvPr id="5" name="quick">
            <a:hlinkClick r:id="" action="ppaction://media"/>
          </p:cNvPr>
          <p:cNvPicPr>
            <a:picLocks noRot="1" noChangeAspect="1"/>
          </p:cNvPicPr>
          <p:nvPr>
            <a:wavAudioFile r:embed="rId1" name="quick"/>
          </p:nvPr>
        </p:nvPicPr>
        <p:blipFill>
          <a:blip r:embed="rId3" cstate="print"/>
          <a:stretch>
            <a:fillRect/>
          </a:stretch>
        </p:blipFill>
        <p:spPr>
          <a:xfrm>
            <a:off x="7924800" y="5638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457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Now lets find words in the dictionary using the Quick way.</a:t>
            </a:r>
            <a:endParaRPr lang="en-US" dirty="0"/>
          </a:p>
        </p:txBody>
      </p:sp>
      <p:sp>
        <p:nvSpPr>
          <p:cNvPr id="3" name="Content Placeholder 2"/>
          <p:cNvSpPr>
            <a:spLocks noGrp="1"/>
          </p:cNvSpPr>
          <p:nvPr>
            <p:ph sz="quarter" idx="1"/>
          </p:nvPr>
        </p:nvSpPr>
        <p:spPr>
          <a:xfrm>
            <a:off x="914400" y="1905000"/>
            <a:ext cx="7772400" cy="4267200"/>
          </a:xfrm>
        </p:spPr>
        <p:txBody>
          <a:bodyPr>
            <a:normAutofit/>
          </a:bodyPr>
          <a:lstStyle/>
          <a:p>
            <a:r>
              <a:rPr lang="en-US" dirty="0" smtClean="0"/>
              <a:t>You will work with a partner to put a set of words in alphabetical order. You will use the guide words to help you locate the words in the dictionary.</a:t>
            </a:r>
          </a:p>
          <a:p>
            <a:r>
              <a:rPr lang="en-US" dirty="0" smtClean="0"/>
              <a:t>You will write the definition of the words on the </a:t>
            </a:r>
            <a:r>
              <a:rPr lang="en-US" dirty="0" err="1" smtClean="0"/>
              <a:t>Vacabulary</a:t>
            </a:r>
            <a:r>
              <a:rPr lang="en-US" dirty="0" smtClean="0"/>
              <a:t> 4 Square worksheet.</a:t>
            </a:r>
          </a:p>
          <a:p>
            <a:r>
              <a:rPr lang="en-US" dirty="0" smtClean="0"/>
              <a:t>Once you write the definitions of all the words, you will look up any three (3) words from the list in an on-line dictionary. </a:t>
            </a:r>
          </a:p>
          <a:p>
            <a:pPr lvl="1"/>
            <a:r>
              <a:rPr lang="en-US" dirty="0" smtClean="0"/>
              <a:t>Click on the link below.</a:t>
            </a:r>
          </a:p>
          <a:p>
            <a:pPr lvl="2"/>
            <a:r>
              <a:rPr lang="en-US" dirty="0" smtClean="0">
                <a:hlinkClick r:id="rId3"/>
              </a:rPr>
              <a:t>Merriam-Webster Word Central</a:t>
            </a:r>
            <a:endParaRPr lang="en-US" dirty="0" smtClean="0"/>
          </a:p>
          <a:p>
            <a:pPr lvl="1">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C32B1F4B-0DAD-458F-9916-BBA4558FCF0D}" type="slidenum">
              <a:rPr lang="en-US" smtClean="0"/>
              <a:pPr/>
              <a:t>6</a:t>
            </a:fld>
            <a:endParaRPr lang="en-US"/>
          </a:p>
        </p:txBody>
      </p:sp>
      <p:pic>
        <p:nvPicPr>
          <p:cNvPr id="5" name="now">
            <a:hlinkClick r:id="" action="ppaction://media"/>
          </p:cNvPr>
          <p:cNvPicPr>
            <a:picLocks noRot="1" noChangeAspect="1"/>
          </p:cNvPicPr>
          <p:nvPr>
            <a:wavAudioFile r:embed="rId1" name="now"/>
          </p:nvPr>
        </p:nvPicPr>
        <p:blipFill>
          <a:blip r:embed="rId4" cstate="print"/>
          <a:stretch>
            <a:fillRect/>
          </a:stretch>
        </p:blipFill>
        <p:spPr>
          <a:xfrm>
            <a:off x="7239000" y="5562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23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72400" cy="655638"/>
          </a:xfrm>
        </p:spPr>
        <p:txBody>
          <a:bodyPr>
            <a:normAutofit fontScale="90000"/>
          </a:bodyPr>
          <a:lstStyle/>
          <a:p>
            <a:r>
              <a:rPr lang="en-US" u="sng" dirty="0" smtClean="0"/>
              <a:t>pronunciation</a:t>
            </a:r>
            <a:endParaRPr lang="en-US" dirty="0"/>
          </a:p>
        </p:txBody>
      </p:sp>
      <p:sp>
        <p:nvSpPr>
          <p:cNvPr id="3" name="Content Placeholder 2"/>
          <p:cNvSpPr>
            <a:spLocks noGrp="1"/>
          </p:cNvSpPr>
          <p:nvPr>
            <p:ph sz="quarter" idx="1"/>
          </p:nvPr>
        </p:nvSpPr>
        <p:spPr>
          <a:xfrm>
            <a:off x="914400" y="1066800"/>
            <a:ext cx="7772400" cy="4953000"/>
          </a:xfrm>
        </p:spPr>
        <p:txBody>
          <a:bodyPr/>
          <a:lstStyle/>
          <a:p>
            <a:r>
              <a:rPr lang="en-US" dirty="0" smtClean="0"/>
              <a:t> (a way of speaking a word). A dictionary uses symbols to indicate the sounds of the letters in a word. This is found in the beginning of the dictionary. </a:t>
            </a:r>
          </a:p>
          <a:p>
            <a:endParaRPr lang="en-US" dirty="0" smtClean="0"/>
          </a:p>
          <a:p>
            <a:pPr lvl="1"/>
            <a:endParaRPr lang="en-US"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C32B1F4B-0DAD-458F-9916-BBA4558FCF0D}" type="slidenum">
              <a:rPr lang="en-US" smtClean="0"/>
              <a:pPr/>
              <a:t>7</a:t>
            </a:fld>
            <a:endParaRPr lang="en-US"/>
          </a:p>
        </p:txBody>
      </p:sp>
      <p:pic>
        <p:nvPicPr>
          <p:cNvPr id="7" name="Picture 6" descr="meanings 001.jpg"/>
          <p:cNvPicPr>
            <a:picLocks noChangeAspect="1"/>
          </p:cNvPicPr>
          <p:nvPr/>
        </p:nvPicPr>
        <p:blipFill>
          <a:blip r:embed="rId3" cstate="print"/>
          <a:stretch>
            <a:fillRect/>
          </a:stretch>
        </p:blipFill>
        <p:spPr>
          <a:xfrm>
            <a:off x="1066800" y="2438400"/>
            <a:ext cx="6807708" cy="3867912"/>
          </a:xfrm>
          <a:prstGeom prst="rect">
            <a:avLst/>
          </a:prstGeom>
        </p:spPr>
      </p:pic>
      <p:pic>
        <p:nvPicPr>
          <p:cNvPr id="8" name="Recorded Sound">
            <a:hlinkClick r:id="" action="ppaction://media"/>
          </p:cNvPr>
          <p:cNvPicPr>
            <a:picLocks noRot="1" noChangeAspect="1"/>
          </p:cNvPicPr>
          <p:nvPr>
            <a:wavAudioFile r:embed="rId1" name="Recorded Sound"/>
          </p:nvPr>
        </p:nvPicPr>
        <p:blipFill>
          <a:blip r:embed="rId4" cstate="print"/>
          <a:stretch>
            <a:fillRect/>
          </a:stretch>
        </p:blipFill>
        <p:spPr>
          <a:xfrm>
            <a:off x="8229600" y="5562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391"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0070C0"/>
                </a:solidFill>
              </a:rPr>
              <a:t>syllable</a:t>
            </a:r>
            <a:endParaRPr lang="en-US" b="1" dirty="0">
              <a:solidFill>
                <a:srgbClr val="0070C0"/>
              </a:solidFill>
            </a:endParaRPr>
          </a:p>
        </p:txBody>
      </p:sp>
      <p:sp>
        <p:nvSpPr>
          <p:cNvPr id="4" name="Text Placeholder 3"/>
          <p:cNvSpPr>
            <a:spLocks noGrp="1"/>
          </p:cNvSpPr>
          <p:nvPr>
            <p:ph type="body" idx="2"/>
          </p:nvPr>
        </p:nvSpPr>
        <p:spPr>
          <a:xfrm>
            <a:off x="914400" y="1524000"/>
            <a:ext cx="2667000" cy="4495800"/>
          </a:xfrm>
        </p:spPr>
        <p:txBody>
          <a:bodyPr/>
          <a:lstStyle/>
          <a:p>
            <a:pPr marL="274320" lvl="0" indent="-274320">
              <a:buClr>
                <a:srgbClr val="D34817"/>
              </a:buClr>
              <a:buFont typeface="Wingdings 2"/>
              <a:buChar char=""/>
            </a:pPr>
            <a:r>
              <a:rPr lang="en-US" sz="3200" dirty="0" smtClean="0">
                <a:solidFill>
                  <a:prstClr val="black"/>
                </a:solidFill>
              </a:rPr>
              <a:t> (part of a spoken word). A dictionary generally uses dots between the </a:t>
            </a:r>
            <a:r>
              <a:rPr lang="en-US" sz="3200" b="1" dirty="0" smtClean="0">
                <a:solidFill>
                  <a:srgbClr val="0070C0"/>
                </a:solidFill>
              </a:rPr>
              <a:t>syllables</a:t>
            </a:r>
            <a:r>
              <a:rPr lang="en-US" sz="3200" dirty="0" smtClean="0">
                <a:solidFill>
                  <a:prstClr val="black"/>
                </a:solidFill>
              </a:rPr>
              <a:t> of a word</a:t>
            </a:r>
            <a:r>
              <a:rPr lang="en-US" sz="2600" dirty="0" smtClean="0">
                <a:solidFill>
                  <a:prstClr val="black"/>
                </a:solidFill>
              </a:rPr>
              <a:t>. </a:t>
            </a:r>
          </a:p>
          <a:p>
            <a:endParaRPr lang="en-US" dirty="0"/>
          </a:p>
        </p:txBody>
      </p:sp>
      <p:sp>
        <p:nvSpPr>
          <p:cNvPr id="3" name="Content Placeholder 2"/>
          <p:cNvSpPr>
            <a:spLocks noGrp="1"/>
          </p:cNvSpPr>
          <p:nvPr>
            <p:ph sz="quarter" idx="1"/>
          </p:nvPr>
        </p:nvSpPr>
        <p:spPr>
          <a:xfrm>
            <a:off x="3810000" y="1600200"/>
            <a:ext cx="5029200" cy="4495800"/>
          </a:xfrm>
        </p:spPr>
        <p:txBody>
          <a:bodyPr>
            <a:normAutofit lnSpcReduction="10000"/>
          </a:bodyPr>
          <a:lstStyle/>
          <a:p>
            <a:r>
              <a:rPr lang="en-US" sz="2800" dirty="0" smtClean="0"/>
              <a:t>Practice clapping the number of </a:t>
            </a:r>
            <a:r>
              <a:rPr lang="en-US" sz="2800" b="1" dirty="0" smtClean="0">
                <a:solidFill>
                  <a:srgbClr val="0070C0"/>
                </a:solidFill>
              </a:rPr>
              <a:t>syllables</a:t>
            </a:r>
            <a:r>
              <a:rPr lang="en-US" sz="2800" dirty="0" smtClean="0"/>
              <a:t> in these words. Click on the words below to find out how many </a:t>
            </a:r>
            <a:r>
              <a:rPr lang="en-US" sz="2800" b="1" dirty="0" smtClean="0">
                <a:solidFill>
                  <a:srgbClr val="0070C0"/>
                </a:solidFill>
              </a:rPr>
              <a:t>syllables</a:t>
            </a:r>
            <a:r>
              <a:rPr lang="en-US" sz="2800" dirty="0" smtClean="0">
                <a:solidFill>
                  <a:srgbClr val="0070C0"/>
                </a:solidFill>
              </a:rPr>
              <a:t> </a:t>
            </a:r>
            <a:r>
              <a:rPr lang="en-US" sz="2800" dirty="0" smtClean="0"/>
              <a:t>are in each word. Click to check your answers.</a:t>
            </a:r>
          </a:p>
          <a:p>
            <a:pPr>
              <a:buNone/>
            </a:pPr>
            <a:endParaRPr lang="en-US" sz="2800" dirty="0" smtClean="0"/>
          </a:p>
          <a:p>
            <a:pPr lvl="1"/>
            <a:r>
              <a:rPr lang="en-US" sz="2800" dirty="0" smtClean="0">
                <a:hlinkClick r:id="rId3"/>
              </a:rPr>
              <a:t>Continent</a:t>
            </a:r>
            <a:r>
              <a:rPr lang="en-US" sz="2800" dirty="0" smtClean="0"/>
              <a:t> </a:t>
            </a:r>
          </a:p>
          <a:p>
            <a:pPr lvl="2"/>
            <a:r>
              <a:rPr lang="en-US" sz="2800" dirty="0" smtClean="0"/>
              <a:t>3 </a:t>
            </a:r>
            <a:r>
              <a:rPr lang="en-US" sz="2800" b="1" dirty="0" smtClean="0">
                <a:solidFill>
                  <a:srgbClr val="0070C0"/>
                </a:solidFill>
              </a:rPr>
              <a:t>syllables</a:t>
            </a:r>
          </a:p>
          <a:p>
            <a:pPr lvl="1"/>
            <a:r>
              <a:rPr lang="en-US" sz="2800" dirty="0" smtClean="0">
                <a:hlinkClick r:id="rId4"/>
              </a:rPr>
              <a:t>Ecosystem</a:t>
            </a:r>
            <a:endParaRPr lang="en-US" sz="2800" dirty="0" smtClean="0"/>
          </a:p>
          <a:p>
            <a:pPr lvl="2"/>
            <a:r>
              <a:rPr lang="en-US" sz="2800" dirty="0" smtClean="0"/>
              <a:t>4 </a:t>
            </a:r>
            <a:r>
              <a:rPr lang="en-US" sz="2800" b="1" dirty="0" smtClean="0">
                <a:solidFill>
                  <a:srgbClr val="0070C0"/>
                </a:solidFill>
              </a:rPr>
              <a:t>syllables</a:t>
            </a:r>
          </a:p>
          <a:p>
            <a:pPr lvl="1">
              <a:buNone/>
            </a:pPr>
            <a:endParaRPr lang="en-US" dirty="0" smtClean="0"/>
          </a:p>
          <a:p>
            <a:pPr lvl="1"/>
            <a:endParaRPr lang="en-US" dirty="0"/>
          </a:p>
        </p:txBody>
      </p:sp>
      <p:sp>
        <p:nvSpPr>
          <p:cNvPr id="5" name="Slide Number Placeholder 4"/>
          <p:cNvSpPr>
            <a:spLocks noGrp="1"/>
          </p:cNvSpPr>
          <p:nvPr>
            <p:ph type="sldNum" sz="quarter" idx="12"/>
          </p:nvPr>
        </p:nvSpPr>
        <p:spPr/>
        <p:txBody>
          <a:bodyPr/>
          <a:lstStyle/>
          <a:p>
            <a:fld id="{C32B1F4B-0DAD-458F-9916-BBA4558FCF0D}" type="slidenum">
              <a:rPr lang="en-US" smtClean="0"/>
              <a:pPr/>
              <a:t>8</a:t>
            </a:fld>
            <a:endParaRPr lang="en-US"/>
          </a:p>
        </p:txBody>
      </p:sp>
      <p:pic>
        <p:nvPicPr>
          <p:cNvPr id="11" name="Recorded Sound">
            <a:hlinkClick r:id="" action="ppaction://media"/>
          </p:cNvPr>
          <p:cNvPicPr>
            <a:picLocks noRot="1" noChangeAspect="1"/>
          </p:cNvPicPr>
          <p:nvPr>
            <a:wavAudioFile r:embed="rId1" name="Recorded Sound"/>
          </p:nvPr>
        </p:nvPicPr>
        <p:blipFill>
          <a:blip r:embed="rId5" cstate="print"/>
          <a:stretch>
            <a:fillRect/>
          </a:stretch>
        </p:blipFill>
        <p:spPr>
          <a:xfrm>
            <a:off x="7772400" y="53340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linds(horizontal)">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11"/>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19851" fill="hold"/>
                                        <p:tgtEl>
                                          <p:spTgt spid="11"/>
                                        </p:tgtEl>
                                      </p:cBhvr>
                                    </p:cmd>
                                  </p:childTnLst>
                                </p:cTn>
                              </p:par>
                            </p:childTnLst>
                          </p:cTn>
                        </p:par>
                      </p:childTnLst>
                    </p:cTn>
                  </p:par>
                </p:childTnLst>
              </p:cTn>
              <p:nextCondLst>
                <p:cond evt="onClick" delay="0">
                  <p:tgtEl>
                    <p:spTgt spid="11"/>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0070C0"/>
                </a:solidFill>
              </a:rPr>
              <a:t>synonym</a:t>
            </a:r>
            <a:endParaRPr lang="en-US" b="1" dirty="0">
              <a:solidFill>
                <a:srgbClr val="0070C0"/>
              </a:solidFill>
            </a:endParaRPr>
          </a:p>
        </p:txBody>
      </p:sp>
      <p:sp>
        <p:nvSpPr>
          <p:cNvPr id="3" name="Content Placeholder 2"/>
          <p:cNvSpPr>
            <a:spLocks noGrp="1"/>
          </p:cNvSpPr>
          <p:nvPr>
            <p:ph sz="quarter" idx="1"/>
          </p:nvPr>
        </p:nvSpPr>
        <p:spPr/>
        <p:txBody>
          <a:bodyPr/>
          <a:lstStyle/>
          <a:p>
            <a:r>
              <a:rPr lang="en-US" dirty="0" smtClean="0"/>
              <a:t>(one of two or more words that have highly similar meanings). A dictionary may list </a:t>
            </a:r>
            <a:r>
              <a:rPr lang="en-US" b="1" dirty="0" smtClean="0">
                <a:solidFill>
                  <a:srgbClr val="0070C0"/>
                </a:solidFill>
              </a:rPr>
              <a:t>synonyms</a:t>
            </a:r>
            <a:r>
              <a:rPr lang="en-US" dirty="0" smtClean="0"/>
              <a:t> for a word. </a:t>
            </a:r>
          </a:p>
          <a:p>
            <a:pPr>
              <a:buNone/>
            </a:pPr>
            <a:r>
              <a:rPr lang="en-US" dirty="0" smtClean="0"/>
              <a:t>Can you guess the </a:t>
            </a:r>
            <a:r>
              <a:rPr lang="en-US" b="1" dirty="0" smtClean="0">
                <a:solidFill>
                  <a:srgbClr val="0070C0"/>
                </a:solidFill>
              </a:rPr>
              <a:t>synonym</a:t>
            </a:r>
            <a:r>
              <a:rPr lang="en-US" dirty="0" smtClean="0"/>
              <a:t> for </a:t>
            </a:r>
            <a:r>
              <a:rPr lang="en-US" dirty="0" smtClean="0">
                <a:solidFill>
                  <a:srgbClr val="FF0000"/>
                </a:solidFill>
              </a:rPr>
              <a:t>little</a:t>
            </a:r>
            <a:r>
              <a:rPr lang="en-US" dirty="0" smtClean="0"/>
              <a:t>? </a:t>
            </a:r>
            <a:r>
              <a:rPr lang="en-US" b="1" dirty="0" smtClean="0">
                <a:solidFill>
                  <a:srgbClr val="7030A0"/>
                </a:solidFill>
              </a:rPr>
              <a:t>Click for answers</a:t>
            </a:r>
          </a:p>
          <a:p>
            <a:pPr lvl="1">
              <a:buNone/>
            </a:pPr>
            <a:r>
              <a:rPr lang="en-US" dirty="0" smtClean="0"/>
              <a:t>			</a:t>
            </a:r>
            <a:r>
              <a:rPr lang="en-US" dirty="0" smtClean="0">
                <a:solidFill>
                  <a:srgbClr val="FF0000"/>
                </a:solidFill>
              </a:rPr>
              <a:t>small</a:t>
            </a:r>
          </a:p>
          <a:p>
            <a:pPr>
              <a:buNone/>
            </a:pPr>
            <a:r>
              <a:rPr lang="en-US" dirty="0" smtClean="0"/>
              <a:t>Can you guess the </a:t>
            </a:r>
            <a:r>
              <a:rPr lang="en-US" b="1" dirty="0" smtClean="0">
                <a:solidFill>
                  <a:srgbClr val="0070C0"/>
                </a:solidFill>
              </a:rPr>
              <a:t>synonym</a:t>
            </a:r>
            <a:r>
              <a:rPr lang="en-US" dirty="0" smtClean="0"/>
              <a:t> for </a:t>
            </a:r>
            <a:r>
              <a:rPr lang="en-US" dirty="0" smtClean="0">
                <a:solidFill>
                  <a:srgbClr val="FF0000"/>
                </a:solidFill>
              </a:rPr>
              <a:t>rock</a:t>
            </a:r>
            <a:r>
              <a:rPr lang="en-US" dirty="0" smtClean="0"/>
              <a:t>?</a:t>
            </a:r>
          </a:p>
          <a:p>
            <a:pPr lvl="1">
              <a:buNone/>
            </a:pPr>
            <a:r>
              <a:rPr lang="en-US" dirty="0" smtClean="0"/>
              <a:t>			</a:t>
            </a:r>
            <a:r>
              <a:rPr lang="en-US" dirty="0" smtClean="0">
                <a:solidFill>
                  <a:srgbClr val="FF0000"/>
                </a:solidFill>
              </a:rPr>
              <a:t>stone</a:t>
            </a:r>
          </a:p>
          <a:p>
            <a:pPr>
              <a:buNone/>
            </a:pPr>
            <a:r>
              <a:rPr lang="en-US" dirty="0" smtClean="0"/>
              <a:t>Can you guess the </a:t>
            </a:r>
            <a:r>
              <a:rPr lang="en-US" b="1" dirty="0" smtClean="0">
                <a:solidFill>
                  <a:srgbClr val="0070C0"/>
                </a:solidFill>
              </a:rPr>
              <a:t>synonym</a:t>
            </a:r>
            <a:r>
              <a:rPr lang="en-US" dirty="0" smtClean="0"/>
              <a:t> for </a:t>
            </a:r>
            <a:r>
              <a:rPr lang="en-US" dirty="0" smtClean="0">
                <a:solidFill>
                  <a:srgbClr val="FF0000"/>
                </a:solidFill>
              </a:rPr>
              <a:t>funny</a:t>
            </a:r>
            <a:r>
              <a:rPr lang="en-US" dirty="0" smtClean="0"/>
              <a:t>?</a:t>
            </a:r>
          </a:p>
          <a:p>
            <a:pPr lvl="1">
              <a:buNone/>
            </a:pPr>
            <a:r>
              <a:rPr lang="en-US" dirty="0" smtClean="0"/>
              <a:t>			</a:t>
            </a:r>
            <a:r>
              <a:rPr lang="en-US" dirty="0" smtClean="0">
                <a:solidFill>
                  <a:srgbClr val="FF0000"/>
                </a:solidFill>
              </a:rPr>
              <a:t>silly</a:t>
            </a:r>
          </a:p>
          <a:p>
            <a:pPr>
              <a:buNone/>
            </a:pPr>
            <a:endParaRPr lang="en-US" dirty="0"/>
          </a:p>
        </p:txBody>
      </p:sp>
      <p:sp>
        <p:nvSpPr>
          <p:cNvPr id="4" name="Slide Number Placeholder 3"/>
          <p:cNvSpPr>
            <a:spLocks noGrp="1"/>
          </p:cNvSpPr>
          <p:nvPr>
            <p:ph type="sldNum" sz="quarter" idx="12"/>
          </p:nvPr>
        </p:nvSpPr>
        <p:spPr/>
        <p:txBody>
          <a:bodyPr/>
          <a:lstStyle/>
          <a:p>
            <a:fld id="{C32B1F4B-0DAD-458F-9916-BBA4558FCF0D}" type="slidenum">
              <a:rPr lang="en-US" smtClean="0"/>
              <a:pPr/>
              <a:t>9</a:t>
            </a:fld>
            <a:endParaRPr lang="en-US"/>
          </a:p>
        </p:txBody>
      </p:sp>
      <p:pic>
        <p:nvPicPr>
          <p:cNvPr id="8" name="Recorded Sound">
            <a:hlinkClick r:id="" action="ppaction://media"/>
          </p:cNvPr>
          <p:cNvPicPr>
            <a:picLocks noRot="1" noChangeAspect="1"/>
          </p:cNvPicPr>
          <p:nvPr>
            <a:wavAudioFile r:embed="rId1" name="Recorded Sound"/>
          </p:nvPr>
        </p:nvPicPr>
        <p:blipFill>
          <a:blip r:embed="rId3" cstate="print"/>
          <a:stretch>
            <a:fillRect/>
          </a:stretch>
        </p:blipFill>
        <p:spPr>
          <a:xfrm>
            <a:off x="7772400" y="57150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ox(in)">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ox(in)">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8" restart="whenNotActive" fill="hold" evtFilter="cancelBubble" nodeType="interactiveSeq">
                <p:stCondLst>
                  <p:cond evt="onClick" delay="0">
                    <p:tgtEl>
                      <p:spTgt spid="8"/>
                    </p:tgtEl>
                  </p:cond>
                </p:stCondLst>
                <p:endSync evt="end" delay="0">
                  <p:rtn val="all"/>
                </p:endSync>
                <p:childTnLst>
                  <p:par>
                    <p:cTn id="19" fill="hold">
                      <p:stCondLst>
                        <p:cond delay="0"/>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20661" fill="hold"/>
                                        <p:tgtEl>
                                          <p:spTgt spid="8"/>
                                        </p:tgtEl>
                                      </p:cBhvr>
                                    </p:cmd>
                                  </p:childTnLst>
                                </p:cTn>
                              </p:par>
                            </p:childTnLst>
                          </p:cTn>
                        </p:par>
                      </p:childTnLst>
                    </p:cTn>
                  </p:par>
                </p:childTnLst>
              </p:cTn>
              <p:nextCondLst>
                <p:cond evt="onClick" delay="0">
                  <p:tgtEl>
                    <p:spTgt spid="8"/>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709</TotalTime>
  <Words>742</Words>
  <Application>Microsoft Office PowerPoint</Application>
  <PresentationFormat>On-screen Show (4:3)</PresentationFormat>
  <Paragraphs>139</Paragraphs>
  <Slides>17</Slides>
  <Notes>2</Notes>
  <HiddenSlides>0</HiddenSlides>
  <MMClips>15</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Equity</vt:lpstr>
      <vt:lpstr>Dictionary Skills</vt:lpstr>
      <vt:lpstr>Why Use a Dictionary?</vt:lpstr>
      <vt:lpstr>Using guide words and entry words</vt:lpstr>
      <vt:lpstr>Alphabetical Order Practice</vt:lpstr>
      <vt:lpstr>Quick way to look for a word</vt:lpstr>
      <vt:lpstr>Now lets find words in the dictionary using the Quick way.</vt:lpstr>
      <vt:lpstr>pronunciation</vt:lpstr>
      <vt:lpstr>syllable</vt:lpstr>
      <vt:lpstr>synonym</vt:lpstr>
      <vt:lpstr>antonym</vt:lpstr>
      <vt:lpstr>parts of speech</vt:lpstr>
      <vt:lpstr>Can you guess what parts of speech these words are? Click on cat, slowly, different, and hear to find your answers. Then click under the sentence to see if you are correct.</vt:lpstr>
      <vt:lpstr>More than one (1) meaning</vt:lpstr>
      <vt:lpstr>Slide 14</vt:lpstr>
      <vt:lpstr>Slide 15</vt:lpstr>
      <vt:lpstr>  You are a dictionary expert. </vt:lpstr>
      <vt:lpstr>Slide 17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Dictionary Skills</dc:title>
  <dc:creator>Jeannye Glidden</dc:creator>
  <cp:lastModifiedBy>Jeannye Glidden</cp:lastModifiedBy>
  <cp:revision>123</cp:revision>
  <dcterms:created xsi:type="dcterms:W3CDTF">2010-10-26T21:49:13Z</dcterms:created>
  <dcterms:modified xsi:type="dcterms:W3CDTF">2010-11-12T02:02:53Z</dcterms:modified>
</cp:coreProperties>
</file>